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58"/>
  </p:notesMasterIdLst>
  <p:sldIdLst>
    <p:sldId id="256" r:id="rId2"/>
    <p:sldId id="257" r:id="rId3"/>
    <p:sldId id="258" r:id="rId4"/>
    <p:sldId id="259" r:id="rId5"/>
    <p:sldId id="279" r:id="rId6"/>
    <p:sldId id="280" r:id="rId7"/>
    <p:sldId id="281" r:id="rId8"/>
    <p:sldId id="282" r:id="rId9"/>
    <p:sldId id="283" r:id="rId10"/>
    <p:sldId id="284" r:id="rId11"/>
    <p:sldId id="260" r:id="rId12"/>
    <p:sldId id="261" r:id="rId13"/>
    <p:sldId id="285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86" r:id="rId24"/>
    <p:sldId id="287" r:id="rId25"/>
    <p:sldId id="288" r:id="rId26"/>
    <p:sldId id="289" r:id="rId27"/>
    <p:sldId id="290" r:id="rId28"/>
    <p:sldId id="271" r:id="rId29"/>
    <p:sldId id="272" r:id="rId30"/>
    <p:sldId id="291" r:id="rId31"/>
    <p:sldId id="273" r:id="rId32"/>
    <p:sldId id="274" r:id="rId33"/>
    <p:sldId id="275" r:id="rId34"/>
    <p:sldId id="292" r:id="rId35"/>
    <p:sldId id="293" r:id="rId36"/>
    <p:sldId id="294" r:id="rId37"/>
    <p:sldId id="295" r:id="rId38"/>
    <p:sldId id="276" r:id="rId39"/>
    <p:sldId id="277" r:id="rId40"/>
    <p:sldId id="278" r:id="rId41"/>
    <p:sldId id="297" r:id="rId42"/>
    <p:sldId id="298" r:id="rId43"/>
    <p:sldId id="296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11" r:id="rId54"/>
    <p:sldId id="308" r:id="rId55"/>
    <p:sldId id="309" r:id="rId56"/>
    <p:sldId id="310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9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521E3-E684-1D47-96D7-EAC6A5A915D1}" type="datetimeFigureOut">
              <a:rPr lang="en-US" smtClean="0"/>
              <a:t>7/26/11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E8BD7-A294-2444-8BC2-43CA34CAB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584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E8BD7-A294-2444-8BC2-43CA34CABE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596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July 26, 2011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July 26,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July 26,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July 26,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July 26,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July 26,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July 26,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July 26,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July 26,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July 26, 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July 26,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July 26,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482167" cy="171260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Communication &amp; Cultural Diversity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Chapter 4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346611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98" y="385801"/>
            <a:ext cx="7569836" cy="1028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8F5201"/>
                </a:solidFill>
              </a:rPr>
              <a:t>Short answer- </a:t>
            </a:r>
            <a:r>
              <a:rPr lang="en-US" sz="2400" b="1" dirty="0" smtClean="0">
                <a:solidFill>
                  <a:srgbClr val="8F5201"/>
                </a:solidFill>
              </a:rPr>
              <a:t>Indicate whether the behavior sends a positive (P) or negative (N) message.</a:t>
            </a:r>
            <a:endParaRPr lang="en-US" b="1" dirty="0">
              <a:solidFill>
                <a:srgbClr val="8F520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98" y="1607501"/>
            <a:ext cx="8151223" cy="4886801"/>
          </a:xfrm>
        </p:spPr>
        <p:txBody>
          <a:bodyPr/>
          <a:lstStyle/>
          <a:p>
            <a:pPr marL="525780" indent="-457200">
              <a:buClr>
                <a:schemeClr val="accent5"/>
              </a:buClr>
              <a:buFont typeface="+mj-lt"/>
              <a:buAutoNum type="arabicPeriod" startAt="7"/>
            </a:pPr>
            <a:r>
              <a:rPr lang="en-US" b="1" dirty="0" smtClean="0">
                <a:solidFill>
                  <a:srgbClr val="8F5201"/>
                </a:solidFill>
              </a:rPr>
              <a:t>___ An impatient or angry tone.</a:t>
            </a:r>
          </a:p>
          <a:p>
            <a:pPr marL="525780" indent="-457200">
              <a:buFont typeface="+mj-lt"/>
              <a:buAutoNum type="arabicPeriod" startAt="7"/>
            </a:pPr>
            <a:r>
              <a:rPr lang="en-US" b="1" dirty="0" smtClean="0">
                <a:solidFill>
                  <a:srgbClr val="8F5201"/>
                </a:solidFill>
              </a:rPr>
              <a:t>___ Smiling</a:t>
            </a:r>
          </a:p>
          <a:p>
            <a:pPr marL="525780" indent="-457200">
              <a:buFont typeface="+mj-lt"/>
              <a:buAutoNum type="arabicPeriod" startAt="7"/>
            </a:pPr>
            <a:r>
              <a:rPr lang="en-US" b="1" dirty="0" smtClean="0">
                <a:solidFill>
                  <a:srgbClr val="8F5201"/>
                </a:solidFill>
              </a:rPr>
              <a:t>___ Leaning forward</a:t>
            </a:r>
          </a:p>
          <a:p>
            <a:pPr marL="525780" indent="-457200">
              <a:buFont typeface="+mj-lt"/>
              <a:buAutoNum type="arabicPeriod" startAt="7"/>
            </a:pPr>
            <a:r>
              <a:rPr lang="en-US" b="1" dirty="0" smtClean="0">
                <a:solidFill>
                  <a:srgbClr val="8F5201"/>
                </a:solidFill>
              </a:rPr>
              <a:t>___ Glancing at your watch</a:t>
            </a:r>
          </a:p>
          <a:p>
            <a:pPr marL="525780" indent="-457200">
              <a:buFont typeface="+mj-lt"/>
              <a:buAutoNum type="arabicPeriod" startAt="7"/>
            </a:pPr>
            <a:r>
              <a:rPr lang="en-US" b="1" dirty="0" smtClean="0">
                <a:solidFill>
                  <a:srgbClr val="8F5201"/>
                </a:solidFill>
              </a:rPr>
              <a:t>___ Sitting up straight</a:t>
            </a:r>
          </a:p>
          <a:p>
            <a:pPr marL="525780" indent="-457200">
              <a:buFont typeface="+mj-lt"/>
              <a:buAutoNum type="arabicPeriod" startAt="7"/>
            </a:pPr>
            <a:r>
              <a:rPr lang="en-US" b="1" dirty="0" smtClean="0">
                <a:solidFill>
                  <a:srgbClr val="8F5201"/>
                </a:solidFill>
              </a:rPr>
              <a:t>___ Slouching</a:t>
            </a:r>
          </a:p>
          <a:p>
            <a:pPr marL="525780" indent="-457200">
              <a:buFont typeface="+mj-lt"/>
              <a:buAutoNum type="arabicPeriod" startAt="7"/>
            </a:pPr>
            <a:r>
              <a:rPr lang="en-US" b="1" dirty="0" smtClean="0">
                <a:solidFill>
                  <a:srgbClr val="8F5201"/>
                </a:solidFill>
              </a:rPr>
              <a:t>___ Crossing your arms in front of your body</a:t>
            </a:r>
          </a:p>
          <a:p>
            <a:pPr marL="525780" indent="-457200">
              <a:buFont typeface="+mj-lt"/>
              <a:buAutoNum type="arabicPeriod" startAt="7"/>
            </a:pPr>
            <a:r>
              <a:rPr lang="en-US" b="1" dirty="0" smtClean="0">
                <a:solidFill>
                  <a:srgbClr val="8F5201"/>
                </a:solidFill>
              </a:rPr>
              <a:t>___ Listening carefully</a:t>
            </a:r>
          </a:p>
          <a:p>
            <a:pPr marL="525780" indent="-457200">
              <a:buFont typeface="+mj-lt"/>
              <a:buAutoNum type="arabicPeriod" startAt="7"/>
            </a:pPr>
            <a:r>
              <a:rPr lang="en-US" b="1" dirty="0" smtClean="0">
                <a:solidFill>
                  <a:srgbClr val="8F5201"/>
                </a:solidFill>
              </a:rPr>
              <a:t>___ Hugs &amp; warm touches</a:t>
            </a:r>
          </a:p>
          <a:p>
            <a:pPr marL="525780" indent="-457200">
              <a:buFont typeface="+mj-lt"/>
              <a:buAutoNum type="arabicPeriod" startAt="7"/>
            </a:pPr>
            <a:r>
              <a:rPr lang="en-US" b="1" dirty="0" smtClean="0">
                <a:solidFill>
                  <a:srgbClr val="8F5201"/>
                </a:solidFill>
              </a:rPr>
              <a:t>___ Rolling your eyes.</a:t>
            </a:r>
            <a:endParaRPr lang="en-US" b="1" dirty="0">
              <a:solidFill>
                <a:srgbClr val="8F52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992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55526"/>
            <a:ext cx="7024744" cy="787676"/>
          </a:xfrm>
        </p:spPr>
        <p:txBody>
          <a:bodyPr/>
          <a:lstStyle/>
          <a:p>
            <a:r>
              <a:rPr lang="en-US" b="1" dirty="0" smtClean="0"/>
              <a:t>Cultural diversity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3" y="1784326"/>
            <a:ext cx="8311997" cy="4613527"/>
          </a:xfrm>
        </p:spPr>
        <p:txBody>
          <a:bodyPr>
            <a:normAutofit/>
          </a:bodyPr>
          <a:lstStyle/>
          <a:p>
            <a:r>
              <a:rPr lang="en-US" sz="2800" b="1" u="sng" dirty="0" smtClean="0"/>
              <a:t>Cultural diversity</a:t>
            </a:r>
            <a:r>
              <a:rPr lang="en-US" sz="2800" b="1" dirty="0" smtClean="0"/>
              <a:t> has to do with many people from varied backgrounds &amp; experiences living together.</a:t>
            </a:r>
          </a:p>
          <a:p>
            <a:r>
              <a:rPr lang="en-US" sz="2800" b="1" u="sng" dirty="0" smtClean="0"/>
              <a:t>Culture</a:t>
            </a:r>
            <a:r>
              <a:rPr lang="en-US" sz="2800" b="1" dirty="0" smtClean="0"/>
              <a:t> is a system of learned behaviors that are considered to be the tradition of a group of people that passes them on from generation to generation</a:t>
            </a:r>
          </a:p>
          <a:p>
            <a:r>
              <a:rPr lang="en-US" sz="2800" b="1" u="sng" dirty="0" smtClean="0"/>
              <a:t>Culture </a:t>
            </a:r>
            <a:r>
              <a:rPr lang="en-US" sz="2800" b="1" dirty="0" smtClean="0"/>
              <a:t>may include </a:t>
            </a:r>
            <a:r>
              <a:rPr lang="en-US" sz="2800" b="1" dirty="0" err="1" smtClean="0"/>
              <a:t>knowedge</a:t>
            </a:r>
            <a:r>
              <a:rPr lang="en-US" sz="2800" b="1" dirty="0" smtClean="0"/>
              <a:t>, behaviors, beliefs, values, attitudes, religions, &amp; customs</a:t>
            </a:r>
            <a:endParaRPr lang="en-US" sz="2800" b="1" u="sng" dirty="0"/>
          </a:p>
        </p:txBody>
      </p:sp>
    </p:spTree>
    <p:extLst>
      <p:ext uri="{BB962C8B-B14F-4D97-AF65-F5344CB8AC3E}">
        <p14:creationId xmlns:p14="http://schemas.microsoft.com/office/powerpoint/2010/main" val="2011285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0100"/>
            <a:ext cx="7024744" cy="900201"/>
          </a:xfrm>
        </p:spPr>
        <p:txBody>
          <a:bodyPr/>
          <a:lstStyle/>
          <a:p>
            <a:r>
              <a:rPr lang="en-US" b="1" dirty="0"/>
              <a:t>Cultural 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98" y="1591426"/>
            <a:ext cx="8102991" cy="485465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Positive responses to </a:t>
            </a:r>
            <a:r>
              <a:rPr lang="en-US" sz="2800" b="1" dirty="0" smtClean="0"/>
              <a:t>diversity</a:t>
            </a:r>
          </a:p>
          <a:p>
            <a:pPr lvl="1"/>
            <a:r>
              <a:rPr lang="en-US" sz="2600" b="1" dirty="0" smtClean="0"/>
              <a:t>Understand differences in nonverbal communication &amp; be sensitive</a:t>
            </a:r>
          </a:p>
          <a:p>
            <a:pPr lvl="2"/>
            <a:r>
              <a:rPr lang="en-US" sz="2400" b="1" dirty="0" smtClean="0"/>
              <a:t>Gestures &amp; hand motions</a:t>
            </a:r>
          </a:p>
          <a:p>
            <a:pPr lvl="2"/>
            <a:r>
              <a:rPr lang="en-US" sz="2400" b="1" dirty="0" smtClean="0"/>
              <a:t>Comfortable distance when talking</a:t>
            </a:r>
          </a:p>
          <a:p>
            <a:pPr lvl="2"/>
            <a:r>
              <a:rPr lang="en-US" sz="2400" b="1" dirty="0" smtClean="0"/>
              <a:t>Use of touch (may communicate threat)</a:t>
            </a:r>
          </a:p>
          <a:p>
            <a:pPr lvl="2"/>
            <a:r>
              <a:rPr lang="en-US" sz="2400" b="1" dirty="0" smtClean="0"/>
              <a:t>Eye contact (may communicate disrespect)</a:t>
            </a:r>
          </a:p>
          <a:p>
            <a:pPr lvl="1"/>
            <a:r>
              <a:rPr lang="en-US" sz="2600" b="1" dirty="0" smtClean="0"/>
              <a:t>Ask people how they wish to be treated</a:t>
            </a:r>
          </a:p>
          <a:p>
            <a:pPr lvl="1"/>
            <a:r>
              <a:rPr lang="en-US" sz="2600" b="1" dirty="0" smtClean="0"/>
              <a:t>Don’t try to change their beliefs</a:t>
            </a:r>
          </a:p>
          <a:p>
            <a:pPr lvl="1"/>
            <a:r>
              <a:rPr lang="en-US" sz="2600" b="1" dirty="0" smtClean="0"/>
              <a:t>Avoid bias/prejudice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4069094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0475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8F5201"/>
                </a:solidFill>
              </a:rPr>
              <a:t>Matching</a:t>
            </a:r>
            <a:endParaRPr lang="en-US" b="1" dirty="0">
              <a:solidFill>
                <a:srgbClr val="8F520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98" y="1446751"/>
            <a:ext cx="8167300" cy="5015401"/>
          </a:xfrm>
        </p:spPr>
        <p:txBody>
          <a:bodyPr numCol="2"/>
          <a:lstStyle/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accent5"/>
                </a:solidFill>
              </a:rPr>
              <a:t>____ Positive responses to it include acceptance &amp; knowledge.</a:t>
            </a:r>
          </a:p>
          <a:p>
            <a:pPr marL="525780" indent="-457200">
              <a:buFont typeface="+mj-lt"/>
              <a:buAutoNum type="arabicPeriod"/>
            </a:pPr>
            <a:endParaRPr lang="en-US" b="1" dirty="0" smtClean="0">
              <a:solidFill>
                <a:schemeClr val="accent5"/>
              </a:solidFill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accent5"/>
                </a:solidFill>
              </a:rPr>
              <a:t>___ Learned behaviors that are the tradition of a group of people &amp; are passed on.</a:t>
            </a:r>
          </a:p>
          <a:p>
            <a:pPr marL="525780" indent="-457200">
              <a:buFont typeface="+mj-lt"/>
              <a:buAutoNum type="arabicPeriod"/>
            </a:pPr>
            <a:endParaRPr lang="en-US" b="1" dirty="0" smtClean="0">
              <a:solidFill>
                <a:schemeClr val="accent5"/>
              </a:solidFill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accent5"/>
                </a:solidFill>
              </a:rPr>
              <a:t>___ Prejudice</a:t>
            </a:r>
          </a:p>
          <a:p>
            <a:pPr marL="525780" indent="-457200">
              <a:buFont typeface="+mj-lt"/>
              <a:buAutoNum type="arabicPeriod"/>
            </a:pPr>
            <a:endParaRPr lang="en-US" b="1" dirty="0" smtClean="0">
              <a:solidFill>
                <a:schemeClr val="accent5"/>
              </a:solidFill>
            </a:endParaRPr>
          </a:p>
          <a:p>
            <a:pPr marL="822960" lvl="1" indent="-457200">
              <a:buFont typeface="+mj-lt"/>
              <a:buAutoNum type="alphaLcPeriod"/>
            </a:pPr>
            <a:r>
              <a:rPr lang="en-US" sz="2400" b="1" dirty="0" smtClean="0">
                <a:solidFill>
                  <a:schemeClr val="accent5"/>
                </a:solidFill>
              </a:rPr>
              <a:t>Bias</a:t>
            </a:r>
          </a:p>
          <a:p>
            <a:pPr marL="822960" lvl="1" indent="-457200">
              <a:buFont typeface="+mj-lt"/>
              <a:buAutoNum type="alphaLcPeriod"/>
            </a:pPr>
            <a:endParaRPr lang="en-US" sz="2400" b="1" dirty="0" smtClean="0">
              <a:solidFill>
                <a:schemeClr val="accent5"/>
              </a:solidFill>
            </a:endParaRPr>
          </a:p>
          <a:p>
            <a:pPr marL="822960" lvl="1" indent="-457200">
              <a:buFont typeface="+mj-lt"/>
              <a:buAutoNum type="alphaLcPeriod"/>
            </a:pPr>
            <a:endParaRPr lang="en-US" sz="2400" b="1" dirty="0">
              <a:solidFill>
                <a:schemeClr val="accent5"/>
              </a:solidFill>
            </a:endParaRPr>
          </a:p>
          <a:p>
            <a:pPr marL="822960" lvl="1" indent="-457200">
              <a:buFont typeface="+mj-lt"/>
              <a:buAutoNum type="alphaLcPeriod"/>
            </a:pPr>
            <a:r>
              <a:rPr lang="en-US" sz="2400" b="1" dirty="0" smtClean="0">
                <a:solidFill>
                  <a:schemeClr val="accent5"/>
                </a:solidFill>
              </a:rPr>
              <a:t>Cultural diversity</a:t>
            </a:r>
          </a:p>
          <a:p>
            <a:pPr marL="822960" lvl="1" indent="-457200">
              <a:buFont typeface="+mj-lt"/>
              <a:buAutoNum type="alphaLcPeriod"/>
            </a:pPr>
            <a:endParaRPr lang="en-US" sz="2400" b="1" dirty="0" smtClean="0">
              <a:solidFill>
                <a:schemeClr val="accent5"/>
              </a:solidFill>
            </a:endParaRPr>
          </a:p>
          <a:p>
            <a:pPr marL="822960" lvl="1" indent="-457200">
              <a:buFont typeface="+mj-lt"/>
              <a:buAutoNum type="alphaLcPeriod"/>
            </a:pPr>
            <a:endParaRPr lang="en-US" sz="2400" b="1" dirty="0">
              <a:solidFill>
                <a:schemeClr val="accent5"/>
              </a:solidFill>
            </a:endParaRPr>
          </a:p>
          <a:p>
            <a:pPr marL="822960" lvl="1" indent="-457200">
              <a:buFont typeface="+mj-lt"/>
              <a:buAutoNum type="alphaLcPeriod"/>
            </a:pPr>
            <a:r>
              <a:rPr lang="en-US" sz="2400" b="1" dirty="0" smtClean="0">
                <a:solidFill>
                  <a:schemeClr val="accent5"/>
                </a:solidFill>
              </a:rPr>
              <a:t>Culture</a:t>
            </a:r>
            <a:endParaRPr lang="en-US" sz="2400" b="1" dirty="0">
              <a:solidFill>
                <a:schemeClr val="accent5"/>
              </a:solidFill>
            </a:endParaRPr>
          </a:p>
          <a:p>
            <a:pPr marL="822960" lvl="1" indent="-457200">
              <a:buFont typeface="+mj-lt"/>
              <a:buAutoNum type="alphaLcPeriod"/>
            </a:pPr>
            <a:endParaRPr lang="en-US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25780" indent="-457200">
              <a:buFont typeface="+mj-lt"/>
              <a:buAutoNum type="arabicPeriod"/>
            </a:pP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marL="525780" indent="-457200">
              <a:buFont typeface="+mj-lt"/>
              <a:buAutoNum type="arabicPeriod"/>
            </a:pP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953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0475"/>
            <a:ext cx="7024744" cy="868051"/>
          </a:xfrm>
        </p:spPr>
        <p:txBody>
          <a:bodyPr/>
          <a:lstStyle/>
          <a:p>
            <a:r>
              <a:rPr lang="en-US" b="1" dirty="0" smtClean="0"/>
              <a:t>Barriers to communication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630" y="1639651"/>
            <a:ext cx="8070836" cy="4822501"/>
          </a:xfrm>
        </p:spPr>
        <p:txBody>
          <a:bodyPr/>
          <a:lstStyle/>
          <a:p>
            <a:r>
              <a:rPr lang="en-US" b="1" dirty="0" smtClean="0"/>
              <a:t>Resident doesn’t hear or understand you.</a:t>
            </a:r>
          </a:p>
          <a:p>
            <a:pPr lvl="1"/>
            <a:r>
              <a:rPr lang="en-US" b="1" dirty="0" smtClean="0"/>
              <a:t>Speak clearly with a pleasant, professional tone</a:t>
            </a:r>
          </a:p>
          <a:p>
            <a:pPr lvl="1"/>
            <a:r>
              <a:rPr lang="en-US" b="1" dirty="0" smtClean="0"/>
              <a:t>Use a low voice</a:t>
            </a:r>
          </a:p>
          <a:p>
            <a:pPr lvl="1"/>
            <a:r>
              <a:rPr lang="en-US" b="1" dirty="0" smtClean="0"/>
              <a:t>If resident says can’t hear, speak more loudly</a:t>
            </a:r>
          </a:p>
          <a:p>
            <a:pPr lvl="1"/>
            <a:r>
              <a:rPr lang="en-US" b="1" dirty="0" smtClean="0"/>
              <a:t>If resident wears hearing aid, check if it is on &amp; working</a:t>
            </a:r>
          </a:p>
          <a:p>
            <a:endParaRPr lang="en-US" b="1" dirty="0" smtClean="0"/>
          </a:p>
          <a:p>
            <a:r>
              <a:rPr lang="en-US" b="1" dirty="0" smtClean="0"/>
              <a:t>Resident is difficult to understand</a:t>
            </a:r>
          </a:p>
          <a:p>
            <a:pPr lvl="1"/>
            <a:r>
              <a:rPr lang="en-US" b="1" dirty="0" smtClean="0"/>
              <a:t>Be patient, ask resident to repeat or explain</a:t>
            </a:r>
          </a:p>
          <a:p>
            <a:pPr lvl="1"/>
            <a:r>
              <a:rPr lang="en-US" b="1" dirty="0" smtClean="0"/>
              <a:t>State message in your own words to confirm understanding</a:t>
            </a:r>
          </a:p>
          <a:p>
            <a:pPr lvl="1"/>
            <a:endParaRPr lang="en-US" b="1" dirty="0" smtClean="0"/>
          </a:p>
          <a:p>
            <a:pPr lv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53371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0475"/>
            <a:ext cx="7024744" cy="868051"/>
          </a:xfrm>
        </p:spPr>
        <p:txBody>
          <a:bodyPr/>
          <a:lstStyle/>
          <a:p>
            <a:r>
              <a:rPr lang="en-US" b="1" dirty="0"/>
              <a:t>Barriers to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476" y="1527126"/>
            <a:ext cx="8135145" cy="4918952"/>
          </a:xfrm>
        </p:spPr>
        <p:txBody>
          <a:bodyPr/>
          <a:lstStyle/>
          <a:p>
            <a:r>
              <a:rPr lang="en-US" b="1" dirty="0" smtClean="0"/>
              <a:t>Don’t use words receiver doesn’t understand</a:t>
            </a:r>
          </a:p>
          <a:p>
            <a:pPr lvl="1"/>
            <a:r>
              <a:rPr lang="en-US" b="1" dirty="0" smtClean="0"/>
              <a:t>Avoid medical terms with residents</a:t>
            </a:r>
          </a:p>
          <a:p>
            <a:pPr lvl="1"/>
            <a:r>
              <a:rPr lang="en-US" b="1" dirty="0" smtClean="0"/>
              <a:t>Speak in simple, everyday words</a:t>
            </a:r>
          </a:p>
          <a:p>
            <a:pPr lvl="1"/>
            <a:r>
              <a:rPr lang="en-US" b="1" dirty="0" smtClean="0"/>
              <a:t>Ask what a word means if you don</a:t>
            </a:r>
            <a:r>
              <a:rPr lang="fr-FR" b="1" dirty="0" smtClean="0"/>
              <a:t>’</a:t>
            </a:r>
            <a:r>
              <a:rPr lang="en-US" b="1" dirty="0" smtClean="0"/>
              <a:t>t understand</a:t>
            </a:r>
          </a:p>
          <a:p>
            <a:pPr lvl="1"/>
            <a:endParaRPr lang="en-US" b="1" dirty="0"/>
          </a:p>
          <a:p>
            <a:r>
              <a:rPr lang="en-US" b="1" dirty="0" smtClean="0"/>
              <a:t>Slang confuses the message</a:t>
            </a:r>
          </a:p>
          <a:p>
            <a:pPr lvl="1"/>
            <a:r>
              <a:rPr lang="en-US" b="1" dirty="0" smtClean="0"/>
              <a:t>Slang words may not be understood &amp; are unprofessional</a:t>
            </a:r>
          </a:p>
          <a:p>
            <a:pPr lvl="1"/>
            <a:r>
              <a:rPr lang="en-US" b="1" dirty="0" smtClean="0"/>
              <a:t>Never curse or use profanity, even if resident does</a:t>
            </a:r>
          </a:p>
          <a:p>
            <a:pPr lvl="1"/>
            <a:endParaRPr lang="en-US" b="1" dirty="0"/>
          </a:p>
          <a:p>
            <a:pPr marL="365760" lvl="1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09669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98326"/>
            <a:ext cx="7024744" cy="723376"/>
          </a:xfrm>
        </p:spPr>
        <p:txBody>
          <a:bodyPr/>
          <a:lstStyle/>
          <a:p>
            <a:r>
              <a:rPr lang="en-US" b="1" dirty="0"/>
              <a:t>Barriers to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12" y="1221702"/>
            <a:ext cx="8215532" cy="5256526"/>
          </a:xfrm>
        </p:spPr>
        <p:txBody>
          <a:bodyPr/>
          <a:lstStyle/>
          <a:p>
            <a:r>
              <a:rPr lang="en-US" b="1" dirty="0" smtClean="0"/>
              <a:t>Avoid using clichés (overused phrases that mean nothing) – respond with meaningful messages</a:t>
            </a:r>
          </a:p>
          <a:p>
            <a:endParaRPr lang="en-US" b="1" dirty="0" smtClean="0"/>
          </a:p>
          <a:p>
            <a:r>
              <a:rPr lang="en-US" b="1" dirty="0" smtClean="0"/>
              <a:t>Avoid asking “why” when resident makes a statement</a:t>
            </a:r>
          </a:p>
          <a:p>
            <a:pPr lvl="1"/>
            <a:r>
              <a:rPr lang="en-US" b="1" dirty="0" smtClean="0"/>
              <a:t>Make residents angry &amp; defensive</a:t>
            </a:r>
          </a:p>
          <a:p>
            <a:endParaRPr lang="en-US" b="1" dirty="0"/>
          </a:p>
          <a:p>
            <a:r>
              <a:rPr lang="en-US" b="1" dirty="0" smtClean="0"/>
              <a:t>Don’t give advice – not within your scope of practice</a:t>
            </a:r>
          </a:p>
          <a:p>
            <a:endParaRPr lang="en-US" b="1" dirty="0"/>
          </a:p>
          <a:p>
            <a:r>
              <a:rPr lang="en-US" b="1" dirty="0" smtClean="0"/>
              <a:t>Yes/no answers end a conversation – ask open-ended questions instead</a:t>
            </a:r>
          </a:p>
          <a:p>
            <a:endParaRPr lang="en-US" b="1" dirty="0"/>
          </a:p>
          <a:p>
            <a:endParaRPr lang="en-US" b="1" dirty="0" smtClean="0"/>
          </a:p>
          <a:p>
            <a:pPr lvl="1"/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446011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46550"/>
            <a:ext cx="7024744" cy="884126"/>
          </a:xfrm>
        </p:spPr>
        <p:txBody>
          <a:bodyPr/>
          <a:lstStyle/>
          <a:p>
            <a:r>
              <a:rPr lang="en-US" b="1" dirty="0"/>
              <a:t>Barriers to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98" y="1623576"/>
            <a:ext cx="8151223" cy="485465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Resident speaks a different language</a:t>
            </a:r>
          </a:p>
          <a:p>
            <a:pPr lvl="1"/>
            <a:r>
              <a:rPr lang="en-US" sz="2600" b="1" dirty="0" smtClean="0"/>
              <a:t>Speak slowly &amp; clearly</a:t>
            </a:r>
          </a:p>
          <a:p>
            <a:pPr lvl="1"/>
            <a:r>
              <a:rPr lang="en-US" sz="2600" b="1" dirty="0" smtClean="0"/>
              <a:t>Keep message short &amp; simple</a:t>
            </a:r>
          </a:p>
          <a:p>
            <a:pPr lvl="1"/>
            <a:r>
              <a:rPr lang="en-US" sz="2600" b="1" dirty="0" smtClean="0"/>
              <a:t>Use gestures or pictures to help</a:t>
            </a:r>
          </a:p>
          <a:p>
            <a:pPr lvl="1"/>
            <a:r>
              <a:rPr lang="en-US" sz="2600" b="1" dirty="0" smtClean="0"/>
              <a:t>Ask for help from family, friends, or staff that speak the language.</a:t>
            </a:r>
          </a:p>
          <a:p>
            <a:pPr lvl="1"/>
            <a:r>
              <a:rPr lang="en-US" sz="2600" b="1" dirty="0" smtClean="0"/>
              <a:t>Be patient &amp; calm</a:t>
            </a:r>
          </a:p>
          <a:p>
            <a:pPr marL="365760" lvl="1" indent="0">
              <a:buNone/>
            </a:pP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2930405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69725"/>
            <a:ext cx="7024744" cy="1414601"/>
          </a:xfrm>
        </p:spPr>
        <p:txBody>
          <a:bodyPr>
            <a:normAutofit/>
          </a:bodyPr>
          <a:lstStyle/>
          <a:p>
            <a:r>
              <a:rPr lang="en-US" b="1" dirty="0" smtClean="0"/>
              <a:t>Accurate &amp;</a:t>
            </a:r>
            <a:br>
              <a:rPr lang="en-US" b="1" dirty="0" smtClean="0"/>
            </a:br>
            <a:r>
              <a:rPr lang="en-US" b="1" dirty="0" smtClean="0"/>
              <a:t>effective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98" y="1784326"/>
            <a:ext cx="8151223" cy="4693902"/>
          </a:xfrm>
        </p:spPr>
        <p:txBody>
          <a:bodyPr>
            <a:normAutofit/>
          </a:bodyPr>
          <a:lstStyle/>
          <a:p>
            <a:pPr lvl="1"/>
            <a:r>
              <a:rPr lang="en-US" sz="2600" b="1" dirty="0" smtClean="0"/>
              <a:t>Be a good listener.  Don’t interrupt. </a:t>
            </a:r>
            <a:r>
              <a:rPr lang="en-US" sz="2600" b="1" dirty="0"/>
              <a:t> </a:t>
            </a:r>
            <a:r>
              <a:rPr lang="en-US" sz="2600" b="1" dirty="0" smtClean="0"/>
              <a:t>Restate the message in your own words to confirm.</a:t>
            </a:r>
          </a:p>
          <a:p>
            <a:pPr lvl="1"/>
            <a:endParaRPr lang="en-US" sz="2600" b="1" dirty="0"/>
          </a:p>
          <a:p>
            <a:pPr lvl="1"/>
            <a:r>
              <a:rPr lang="en-US" sz="2600" b="1" dirty="0" smtClean="0"/>
              <a:t>Provide feedback as you listen.</a:t>
            </a:r>
          </a:p>
          <a:p>
            <a:pPr lvl="1"/>
            <a:endParaRPr lang="en-US" sz="2600" b="1" dirty="0"/>
          </a:p>
          <a:p>
            <a:pPr lvl="1"/>
            <a:r>
              <a:rPr lang="en-US" sz="2600" b="1" dirty="0" smtClean="0"/>
              <a:t>Bring up topics of concern in a general, non-threatening way.</a:t>
            </a:r>
          </a:p>
          <a:p>
            <a:pPr lvl="1"/>
            <a:endParaRPr lang="en-US" sz="2600" b="1" dirty="0"/>
          </a:p>
          <a:p>
            <a:pPr lvl="1"/>
            <a:r>
              <a:rPr lang="en-US" sz="2600" b="1" dirty="0" smtClean="0"/>
              <a:t>Let pauses happen.  Allow resident to gather thoughts.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1158907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53650"/>
            <a:ext cx="7024744" cy="1478900"/>
          </a:xfrm>
        </p:spPr>
        <p:txBody>
          <a:bodyPr>
            <a:normAutofit/>
          </a:bodyPr>
          <a:lstStyle/>
          <a:p>
            <a:r>
              <a:rPr lang="en-US" b="1" dirty="0" smtClean="0"/>
              <a:t>Accurate &amp; </a:t>
            </a:r>
            <a:br>
              <a:rPr lang="en-US" b="1" dirty="0" smtClean="0"/>
            </a:br>
            <a:r>
              <a:rPr lang="en-US" b="1" dirty="0" smtClean="0"/>
              <a:t>effective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98" y="1832550"/>
            <a:ext cx="8151223" cy="4645677"/>
          </a:xfrm>
        </p:spPr>
        <p:txBody>
          <a:bodyPr>
            <a:normAutofit/>
          </a:bodyPr>
          <a:lstStyle/>
          <a:p>
            <a:pPr lvl="1"/>
            <a:r>
              <a:rPr lang="en-US" sz="2600" b="1" dirty="0" smtClean="0"/>
              <a:t>Tune in to cultural differences.</a:t>
            </a:r>
          </a:p>
          <a:p>
            <a:pPr lvl="1"/>
            <a:endParaRPr lang="en-US" sz="2600" b="1" dirty="0"/>
          </a:p>
          <a:p>
            <a:pPr lvl="1"/>
            <a:r>
              <a:rPr lang="en-US" sz="2600" b="1" dirty="0" smtClean="0"/>
              <a:t>Respect the resident’s beliefs or lack of beliefs.</a:t>
            </a:r>
          </a:p>
          <a:p>
            <a:pPr lvl="1"/>
            <a:endParaRPr lang="en-US" sz="2600" b="1" dirty="0"/>
          </a:p>
          <a:p>
            <a:pPr lvl="1"/>
            <a:r>
              <a:rPr lang="en-US" sz="2600" b="1" dirty="0" smtClean="0"/>
              <a:t>Understand the importance of touch.   Ask permission before touching them.</a:t>
            </a:r>
          </a:p>
          <a:p>
            <a:pPr lvl="1"/>
            <a:endParaRPr lang="en-US" sz="2600" b="1" dirty="0"/>
          </a:p>
          <a:p>
            <a:pPr lvl="1"/>
            <a:r>
              <a:rPr lang="en-US" sz="2600" b="1" dirty="0" smtClean="0"/>
              <a:t>Ask for more information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611208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62625"/>
            <a:ext cx="7024744" cy="1366375"/>
          </a:xfrm>
        </p:spPr>
        <p:txBody>
          <a:bodyPr>
            <a:normAutofit/>
          </a:bodyPr>
          <a:lstStyle/>
          <a:p>
            <a:r>
              <a:rPr lang="en-US" b="1" dirty="0" smtClean="0"/>
              <a:t>Verbal &amp; Nonverbal Communication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785" y="2041526"/>
            <a:ext cx="8119068" cy="427595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Communication is </a:t>
            </a:r>
            <a:r>
              <a:rPr lang="en-US" sz="2800" b="1" u="sng" dirty="0" smtClean="0"/>
              <a:t>exchange of information</a:t>
            </a:r>
          </a:p>
          <a:p>
            <a:pPr lvl="1"/>
            <a:r>
              <a:rPr lang="en-US" sz="2600" b="1" dirty="0" smtClean="0"/>
              <a:t>Process of sending &amp; receiving info</a:t>
            </a:r>
          </a:p>
          <a:p>
            <a:pPr lvl="1"/>
            <a:r>
              <a:rPr lang="en-US" sz="2600" b="1" dirty="0" smtClean="0"/>
              <a:t>Feedback confirms message is understood</a:t>
            </a:r>
          </a:p>
          <a:p>
            <a:pPr lvl="1"/>
            <a:r>
              <a:rPr lang="en-US" sz="2600" b="1" dirty="0" smtClean="0"/>
              <a:t>CNAs communicate with residents, family members, supervisors, &amp; care team members</a:t>
            </a:r>
          </a:p>
          <a:p>
            <a:pPr lvl="1"/>
            <a:r>
              <a:rPr lang="en-US" sz="2600" b="1" dirty="0"/>
              <a:t>CNAs must be able to communicate clearly &amp; respectfully in stressful &amp; confusing </a:t>
            </a:r>
            <a:r>
              <a:rPr lang="en-US" sz="2600" b="1" dirty="0" smtClean="0"/>
              <a:t>situations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3153935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53650"/>
            <a:ext cx="7024744" cy="1478900"/>
          </a:xfrm>
        </p:spPr>
        <p:txBody>
          <a:bodyPr>
            <a:normAutofit/>
          </a:bodyPr>
          <a:lstStyle/>
          <a:p>
            <a:r>
              <a:rPr lang="en-US" b="1" dirty="0" smtClean="0"/>
              <a:t>Accurate &amp; </a:t>
            </a:r>
            <a:br>
              <a:rPr lang="en-US" b="1" dirty="0" smtClean="0"/>
            </a:br>
            <a:r>
              <a:rPr lang="en-US" b="1" dirty="0" smtClean="0"/>
              <a:t>effective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481" y="2276622"/>
            <a:ext cx="8151223" cy="4645677"/>
          </a:xfrm>
        </p:spPr>
        <p:txBody>
          <a:bodyPr>
            <a:normAutofit/>
          </a:bodyPr>
          <a:lstStyle/>
          <a:p>
            <a:pPr lvl="1"/>
            <a:r>
              <a:rPr lang="en-US" sz="2600" b="1" dirty="0" smtClean="0"/>
              <a:t>Make sure hearing aids, glasses, and dentures are clean &amp; in good working order.</a:t>
            </a:r>
          </a:p>
          <a:p>
            <a:pPr lvl="1"/>
            <a:endParaRPr lang="en-US" sz="2600" b="1" dirty="0"/>
          </a:p>
          <a:p>
            <a:pPr lvl="1"/>
            <a:r>
              <a:rPr lang="en-US" sz="2600" b="1" dirty="0" smtClean="0"/>
              <a:t>Avoid changing the subject.</a:t>
            </a:r>
          </a:p>
          <a:p>
            <a:pPr lvl="1"/>
            <a:endParaRPr lang="en-US" sz="2600" b="1" dirty="0"/>
          </a:p>
          <a:p>
            <a:pPr lvl="1"/>
            <a:r>
              <a:rPr lang="en-US" sz="2600" b="1" dirty="0" smtClean="0"/>
              <a:t>Don’t ignore any request.  Honor the request if you can, explain why if you can’t.  Always report the request to the nurse.</a:t>
            </a:r>
          </a:p>
          <a:p>
            <a:pPr lvl="1"/>
            <a:endParaRPr lang="en-US" sz="2600" b="1" dirty="0" smtClean="0"/>
          </a:p>
          <a:p>
            <a:pPr lvl="1"/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2676394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53650"/>
            <a:ext cx="7024744" cy="1478900"/>
          </a:xfrm>
        </p:spPr>
        <p:txBody>
          <a:bodyPr>
            <a:normAutofit/>
          </a:bodyPr>
          <a:lstStyle/>
          <a:p>
            <a:r>
              <a:rPr lang="en-US" b="1" dirty="0" smtClean="0"/>
              <a:t>Accurate &amp; </a:t>
            </a:r>
            <a:br>
              <a:rPr lang="en-US" b="1" dirty="0" smtClean="0"/>
            </a:br>
            <a:r>
              <a:rPr lang="en-US" b="1" dirty="0" smtClean="0"/>
              <a:t>effective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481" y="1832550"/>
            <a:ext cx="8151223" cy="5089749"/>
          </a:xfrm>
        </p:spPr>
        <p:txBody>
          <a:bodyPr>
            <a:normAutofit/>
          </a:bodyPr>
          <a:lstStyle/>
          <a:p>
            <a:pPr lvl="1"/>
            <a:r>
              <a:rPr lang="en-US" sz="2600" b="1" dirty="0" smtClean="0"/>
              <a:t>Don’t talk down to elderly or disable people.</a:t>
            </a:r>
          </a:p>
          <a:p>
            <a:pPr lvl="1"/>
            <a:endParaRPr lang="en-US" sz="2600" b="1" dirty="0"/>
          </a:p>
          <a:p>
            <a:pPr lvl="1"/>
            <a:r>
              <a:rPr lang="en-US" sz="2600" b="1" dirty="0" smtClean="0"/>
              <a:t>Sit near the person who has started the conversation.</a:t>
            </a:r>
          </a:p>
          <a:p>
            <a:pPr lvl="1"/>
            <a:endParaRPr lang="en-US" sz="2600" b="1" dirty="0"/>
          </a:p>
          <a:p>
            <a:pPr lvl="1"/>
            <a:r>
              <a:rPr lang="en-US" sz="2600" b="1" dirty="0" smtClean="0"/>
              <a:t>Lean forward when someone is speaking to you.</a:t>
            </a:r>
          </a:p>
          <a:p>
            <a:pPr lvl="1"/>
            <a:endParaRPr lang="en-US" sz="2600" b="1" dirty="0"/>
          </a:p>
          <a:p>
            <a:pPr lvl="1"/>
            <a:r>
              <a:rPr lang="en-US" sz="2600" b="1" dirty="0" smtClean="0"/>
              <a:t>Talk directly  to the person, not to other staff.  Don’t gossip or criticize other staff.</a:t>
            </a:r>
          </a:p>
          <a:p>
            <a:pPr lvl="1"/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1328520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53650"/>
            <a:ext cx="7024744" cy="1478900"/>
          </a:xfrm>
        </p:spPr>
        <p:txBody>
          <a:bodyPr>
            <a:normAutofit/>
          </a:bodyPr>
          <a:lstStyle/>
          <a:p>
            <a:r>
              <a:rPr lang="en-US" b="1" dirty="0" smtClean="0"/>
              <a:t>Accurate &amp; </a:t>
            </a:r>
            <a:br>
              <a:rPr lang="en-US" b="1" dirty="0" smtClean="0"/>
            </a:br>
            <a:r>
              <a:rPr lang="en-US" b="1" dirty="0" smtClean="0"/>
              <a:t>effective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481" y="1832550"/>
            <a:ext cx="8151223" cy="5089749"/>
          </a:xfrm>
        </p:spPr>
        <p:txBody>
          <a:bodyPr>
            <a:normAutofit/>
          </a:bodyPr>
          <a:lstStyle/>
          <a:p>
            <a:pPr lvl="1"/>
            <a:r>
              <a:rPr lang="en-US" sz="2600" b="1" dirty="0" smtClean="0"/>
              <a:t>Approach the person who is talking to you, even if you are in another area of the room.</a:t>
            </a:r>
          </a:p>
          <a:p>
            <a:pPr lvl="1"/>
            <a:endParaRPr lang="en-US" sz="2600" b="1" dirty="0"/>
          </a:p>
          <a:p>
            <a:pPr lvl="1"/>
            <a:r>
              <a:rPr lang="en-US" sz="2600" b="1" dirty="0" smtClean="0"/>
              <a:t>Put yourself in other people’s shoes (empathy).  Try to imagine the difficulties they face.</a:t>
            </a:r>
          </a:p>
          <a:p>
            <a:pPr lvl="1"/>
            <a:endParaRPr lang="en-US" sz="2600" b="1" dirty="0"/>
          </a:p>
          <a:p>
            <a:pPr lvl="1"/>
            <a:r>
              <a:rPr lang="en-US" sz="2600" b="1" dirty="0" smtClean="0"/>
              <a:t>Show resident’s family &amp; friends you have time for them, too.  Ask questions about residents’ personal preferences, history, habits &amp; routines.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2141032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Multiple Choice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189552"/>
            <a:ext cx="8231608" cy="5288676"/>
          </a:xfrm>
        </p:spPr>
        <p:txBody>
          <a:bodyPr/>
          <a:lstStyle/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</a:rPr>
              <a:t>One way to be a good listener is to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Finish a resident’s sentences for him.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Pretend you understand, even if you don’t.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Restate the message in your own words.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Fill in any pauses to avoid awkwardness.</a:t>
            </a:r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</a:rPr>
              <a:t>Active listening involves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Focusing on the sender &amp; giving feedback.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Avoiding speaking to the resident if you can’t understand her.</a:t>
            </a:r>
            <a:endParaRPr lang="en-US" b="1" dirty="0">
              <a:solidFill>
                <a:srgbClr val="956B43"/>
              </a:solidFill>
            </a:endParaRP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Finishing sentences for her when you know what she’s going to say.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Talking about your own personal problems.</a:t>
            </a:r>
          </a:p>
        </p:txBody>
      </p:sp>
    </p:spTree>
    <p:extLst>
      <p:ext uri="{BB962C8B-B14F-4D97-AF65-F5344CB8AC3E}">
        <p14:creationId xmlns:p14="http://schemas.microsoft.com/office/powerpoint/2010/main" val="636493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Multiple Choice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189552"/>
            <a:ext cx="8231608" cy="5288676"/>
          </a:xfrm>
        </p:spPr>
        <p:txBody>
          <a:bodyPr/>
          <a:lstStyle/>
          <a:p>
            <a:pPr marL="525780" indent="-457200">
              <a:buFont typeface="+mj-lt"/>
              <a:buAutoNum type="arabicPeriod" startAt="3"/>
            </a:pPr>
            <a:r>
              <a:rPr lang="en-US" b="1" dirty="0" smtClean="0">
                <a:solidFill>
                  <a:srgbClr val="956B43"/>
                </a:solidFill>
              </a:rPr>
              <a:t>Mrs. Velasco is a new resident.  Simon, a nursing assistant is giving her a bath before bedtime.  He notices that she seems to have difficulty speaking English &amp; seems nervous.  What can Simon do to make her more comfortable?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Give her advice about how to fit into American culture.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Finish her sentences for her so that she will not have to speak.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Use some words &amp; phrases that he is familiar with in her language.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Avoid speaking to her while giving care.</a:t>
            </a:r>
          </a:p>
        </p:txBody>
      </p:sp>
    </p:spTree>
    <p:extLst>
      <p:ext uri="{BB962C8B-B14F-4D97-AF65-F5344CB8AC3E}">
        <p14:creationId xmlns:p14="http://schemas.microsoft.com/office/powerpoint/2010/main" val="4138049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Multiple Choice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189552"/>
            <a:ext cx="8231608" cy="5288676"/>
          </a:xfrm>
        </p:spPr>
        <p:txBody>
          <a:bodyPr/>
          <a:lstStyle/>
          <a:p>
            <a:pPr marL="525780" indent="-457200">
              <a:buFont typeface="+mj-lt"/>
              <a:buAutoNum type="arabicPeriod" startAt="4"/>
            </a:pPr>
            <a:r>
              <a:rPr lang="en-US" b="1" dirty="0" smtClean="0">
                <a:solidFill>
                  <a:srgbClr val="956B43"/>
                </a:solidFill>
              </a:rPr>
              <a:t>When residents report symptoms or feelings, it’s a good idea to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Interrupt the resident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Ignore the resident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Avoid speaking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Ask for more information</a:t>
            </a:r>
          </a:p>
          <a:p>
            <a:pPr marL="525780" indent="-457200">
              <a:buFont typeface="+mj-lt"/>
              <a:buAutoNum type="arabicPeriod" startAt="4"/>
            </a:pPr>
            <a:r>
              <a:rPr lang="en-US" b="1" dirty="0" smtClean="0">
                <a:solidFill>
                  <a:srgbClr val="956B43"/>
                </a:solidFill>
              </a:rPr>
              <a:t>During conversations with a resident, a nursing assistant should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Talk with other staff members.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Use affection terms like “dear” or “honey”.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Call the resident by the name she prefers.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Avoid using the resident’s name.</a:t>
            </a:r>
          </a:p>
        </p:txBody>
      </p:sp>
    </p:spTree>
    <p:extLst>
      <p:ext uri="{BB962C8B-B14F-4D97-AF65-F5344CB8AC3E}">
        <p14:creationId xmlns:p14="http://schemas.microsoft.com/office/powerpoint/2010/main" val="290497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Multiple Choice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189552"/>
            <a:ext cx="8231608" cy="5288676"/>
          </a:xfrm>
        </p:spPr>
        <p:txBody>
          <a:bodyPr/>
          <a:lstStyle/>
          <a:p>
            <a:pPr marL="525780" indent="-457200">
              <a:buFont typeface="+mj-lt"/>
              <a:buAutoNum type="arabicPeriod" startAt="6"/>
            </a:pPr>
            <a:r>
              <a:rPr lang="en-US" b="1" dirty="0" smtClean="0">
                <a:solidFill>
                  <a:srgbClr val="956B43"/>
                </a:solidFill>
              </a:rPr>
              <a:t>Which of the following statements reflects a way for nursing assistants to have a good relationship with residents?</a:t>
            </a:r>
          </a:p>
          <a:p>
            <a:pPr marL="822960" lvl="1" indent="-457200">
              <a:buFont typeface="+mj-lt"/>
              <a:buAutoNum type="alphaLcPeriod"/>
            </a:pPr>
            <a:endParaRPr lang="en-US" b="1" dirty="0" smtClean="0">
              <a:solidFill>
                <a:srgbClr val="956B43"/>
              </a:solidFill>
            </a:endParaRP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An NA should fold her arms In front of her while the resident is talking.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An NA should chat with other staff members if the resident she is assisting is unable to talk.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An NA should ignore a resident’s request if she knows she cannot fulfill it.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An NA should be empathetic &amp; try to understand what residents are going through.</a:t>
            </a:r>
          </a:p>
        </p:txBody>
      </p:sp>
    </p:spTree>
    <p:extLst>
      <p:ext uri="{BB962C8B-B14F-4D97-AF65-F5344CB8AC3E}">
        <p14:creationId xmlns:p14="http://schemas.microsoft.com/office/powerpoint/2010/main" val="371542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Multiple Choice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189552"/>
            <a:ext cx="8231608" cy="5288676"/>
          </a:xfrm>
        </p:spPr>
        <p:txBody>
          <a:bodyPr/>
          <a:lstStyle/>
          <a:p>
            <a:pPr marL="525780" indent="-457200">
              <a:buFont typeface="+mj-lt"/>
              <a:buAutoNum type="arabicPeriod" startAt="7"/>
            </a:pPr>
            <a:r>
              <a:rPr lang="en-US" b="1" dirty="0" smtClean="0">
                <a:solidFill>
                  <a:srgbClr val="956B43"/>
                </a:solidFill>
              </a:rPr>
              <a:t>Mr. </a:t>
            </a:r>
            <a:r>
              <a:rPr lang="en-US" b="1" dirty="0" err="1" smtClean="0">
                <a:solidFill>
                  <a:srgbClr val="956B43"/>
                </a:solidFill>
              </a:rPr>
              <a:t>Kohutko</a:t>
            </a:r>
            <a:r>
              <a:rPr lang="en-US" b="1" dirty="0" smtClean="0">
                <a:solidFill>
                  <a:srgbClr val="956B43"/>
                </a:solidFill>
              </a:rPr>
              <a:t> is an elderly resident who has terminal cancer.  He is telling Katie, a nursing assistant, that he is very depressed about dying.  He feels he has left many things unfinished.  Hearing all this makes Katie uncomfortable.  How should she respond?</a:t>
            </a:r>
          </a:p>
          <a:p>
            <a:pPr marL="822960" lvl="1" indent="-457200">
              <a:buFont typeface="+mj-lt"/>
              <a:buAutoNum type="alphaLcPeriod"/>
            </a:pPr>
            <a:endParaRPr lang="en-US" b="1" dirty="0" smtClean="0">
              <a:solidFill>
                <a:srgbClr val="956B43"/>
              </a:solidFill>
            </a:endParaRP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Try to ignore what he is saying.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Try to change the subject to something more cheerful.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Listen to the resident &amp; ask questions when appropriate.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Tell him you know how he feels.</a:t>
            </a:r>
          </a:p>
        </p:txBody>
      </p:sp>
    </p:spTree>
    <p:extLst>
      <p:ext uri="{BB962C8B-B14F-4D97-AF65-F5344CB8AC3E}">
        <p14:creationId xmlns:p14="http://schemas.microsoft.com/office/powerpoint/2010/main" val="1713653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255" y="434026"/>
            <a:ext cx="7183979" cy="851976"/>
          </a:xfrm>
        </p:spPr>
        <p:txBody>
          <a:bodyPr>
            <a:normAutofit/>
          </a:bodyPr>
          <a:lstStyle/>
          <a:p>
            <a:r>
              <a:rPr lang="en-US" b="1" dirty="0" smtClean="0"/>
              <a:t>Observe &amp; report accurately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166" y="1286002"/>
            <a:ext cx="8231610" cy="5208301"/>
          </a:xfrm>
        </p:spPr>
        <p:txBody>
          <a:bodyPr>
            <a:normAutofit lnSpcReduction="10000"/>
          </a:bodyPr>
          <a:lstStyle/>
          <a:p>
            <a:r>
              <a:rPr lang="en-US" sz="2800" b="1" u="sng" dirty="0" smtClean="0"/>
              <a:t>Objective information</a:t>
            </a:r>
            <a:r>
              <a:rPr lang="en-US" sz="2800" b="1" dirty="0" smtClean="0"/>
              <a:t> is collected by your senses.</a:t>
            </a:r>
          </a:p>
          <a:p>
            <a:pPr lvl="1"/>
            <a:r>
              <a:rPr lang="en-US" sz="2600" b="1" dirty="0" smtClean="0"/>
              <a:t>Sight – look for changes in appearance</a:t>
            </a:r>
          </a:p>
          <a:p>
            <a:pPr lvl="1"/>
            <a:r>
              <a:rPr lang="en-US" sz="2600" b="1" dirty="0" smtClean="0"/>
              <a:t>Hearing – listen for emotions, confusion, breathing patterns</a:t>
            </a:r>
          </a:p>
          <a:p>
            <a:pPr lvl="1"/>
            <a:r>
              <a:rPr lang="en-US" sz="2600" b="1" dirty="0" smtClean="0"/>
              <a:t>Touch – Does skin feel warm or cool, moist or dry?  Is the pulse rate regular?</a:t>
            </a:r>
          </a:p>
          <a:p>
            <a:pPr lvl="1"/>
            <a:r>
              <a:rPr lang="en-US" sz="2600" b="1" dirty="0" smtClean="0"/>
              <a:t>Smell – Odors suggest poor hygiene, infection, or incontinence. </a:t>
            </a:r>
          </a:p>
          <a:p>
            <a:r>
              <a:rPr lang="en-US" sz="2800" b="1" u="sng" dirty="0" smtClean="0"/>
              <a:t>Subjective information</a:t>
            </a:r>
            <a:r>
              <a:rPr lang="en-US" sz="2800" b="1" dirty="0" smtClean="0"/>
              <a:t> is based what  a resident reported to you that </a:t>
            </a:r>
            <a:r>
              <a:rPr lang="en-US" sz="2800" b="1" i="1" dirty="0" smtClean="0"/>
              <a:t>may or may not be true.</a:t>
            </a: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386393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559" y="353650"/>
            <a:ext cx="7328675" cy="1141326"/>
          </a:xfrm>
        </p:spPr>
        <p:txBody>
          <a:bodyPr>
            <a:normAutofit/>
          </a:bodyPr>
          <a:lstStyle/>
          <a:p>
            <a:r>
              <a:rPr lang="en-US" b="1" dirty="0"/>
              <a:t>Observe &amp; report accurately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98" y="1494976"/>
            <a:ext cx="8183378" cy="4967177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Signs</a:t>
            </a:r>
            <a:r>
              <a:rPr lang="en-US" b="1" dirty="0" smtClean="0"/>
              <a:t> – what you observe about the resident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Symptoms</a:t>
            </a:r>
            <a:r>
              <a:rPr lang="en-US" b="1" dirty="0" smtClean="0"/>
              <a:t> – what the resident reports to you.</a:t>
            </a:r>
            <a:endParaRPr lang="en-US" b="1" u="sng" dirty="0" smtClean="0"/>
          </a:p>
          <a:p>
            <a:endParaRPr lang="en-US" b="1" u="sng" dirty="0" smtClean="0"/>
          </a:p>
          <a:p>
            <a:r>
              <a:rPr lang="en-US" b="1" u="sng" dirty="0" smtClean="0"/>
              <a:t>The </a:t>
            </a:r>
            <a:r>
              <a:rPr lang="en-US" b="1" u="sng" dirty="0"/>
              <a:t>nurse needs both kinds of facts </a:t>
            </a:r>
            <a:r>
              <a:rPr lang="en-US" b="1" dirty="0"/>
              <a:t>to make decisions about care &amp; treatment</a:t>
            </a:r>
            <a:r>
              <a:rPr lang="en-US" b="1" dirty="0" smtClean="0"/>
              <a:t>.  Clearly note both objective &amp; subjective information in any report.</a:t>
            </a:r>
          </a:p>
          <a:p>
            <a:endParaRPr lang="en-US" b="1" dirty="0" smtClean="0"/>
          </a:p>
          <a:p>
            <a:r>
              <a:rPr lang="en-US" b="1" dirty="0" smtClean="0"/>
              <a:t>A CNA is not expected to make diagnoses based on signs &amp; symptoms, just report them!</a:t>
            </a:r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081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82250"/>
            <a:ext cx="7024744" cy="1318151"/>
          </a:xfrm>
        </p:spPr>
        <p:txBody>
          <a:bodyPr>
            <a:normAutofit/>
          </a:bodyPr>
          <a:lstStyle/>
          <a:p>
            <a:r>
              <a:rPr lang="en-US" b="1" dirty="0"/>
              <a:t>Verbal &amp; Nonverbal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862" y="2073676"/>
            <a:ext cx="7942218" cy="4195577"/>
          </a:xfrm>
        </p:spPr>
        <p:txBody>
          <a:bodyPr>
            <a:normAutofit lnSpcReduction="10000"/>
          </a:bodyPr>
          <a:lstStyle/>
          <a:p>
            <a:r>
              <a:rPr lang="en-US" sz="2800" b="1" u="sng" dirty="0" smtClean="0"/>
              <a:t>Verbal Communication</a:t>
            </a:r>
            <a:r>
              <a:rPr lang="en-US" sz="2800" b="1" dirty="0" smtClean="0"/>
              <a:t> involves use of words &amp; sounds, spoken or written.</a:t>
            </a:r>
          </a:p>
          <a:p>
            <a:r>
              <a:rPr lang="en-US" sz="2800" b="1" u="sng" dirty="0" smtClean="0"/>
              <a:t>Nonverbal Communication</a:t>
            </a:r>
            <a:r>
              <a:rPr lang="en-US" sz="2800" b="1" dirty="0" smtClean="0"/>
              <a:t> occurs without use of words</a:t>
            </a:r>
            <a:endParaRPr lang="en-US" sz="2600" b="1" u="sng" dirty="0" smtClean="0"/>
          </a:p>
          <a:p>
            <a:pPr lvl="1"/>
            <a:r>
              <a:rPr lang="en-US" sz="2600" b="1" dirty="0" smtClean="0"/>
              <a:t>Includes how a person says something (tone of voice or emphasis of words can change meaning)</a:t>
            </a:r>
          </a:p>
          <a:p>
            <a:pPr lvl="1"/>
            <a:r>
              <a:rPr lang="en-US" sz="2600" b="1" dirty="0" smtClean="0"/>
              <a:t>Body language(movements, facial expression, posture) reflects attitudes &amp; feelings</a:t>
            </a:r>
          </a:p>
        </p:txBody>
      </p:sp>
    </p:spTree>
    <p:extLst>
      <p:ext uri="{BB962C8B-B14F-4D97-AF65-F5344CB8AC3E}">
        <p14:creationId xmlns:p14="http://schemas.microsoft.com/office/powerpoint/2010/main" val="2740991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9723077">
            <a:off x="4036563" y="2449347"/>
            <a:ext cx="4889376" cy="1938992"/>
          </a:xfrm>
          <a:prstGeom prst="rect">
            <a:avLst/>
          </a:prstGeom>
          <a:noFill/>
          <a:ln w="38100" cmpd="sng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3"/>
                </a:solidFill>
                <a:latin typeface="Century Gothic"/>
                <a:cs typeface="Century Gothic"/>
              </a:rPr>
              <a:t>REMEMBER</a:t>
            </a:r>
            <a:r>
              <a:rPr lang="en-US" b="1" dirty="0" smtClean="0">
                <a:solidFill>
                  <a:schemeClr val="accent3"/>
                </a:solidFill>
                <a:latin typeface="Century Gothic"/>
                <a:cs typeface="Century Gothic"/>
              </a:rPr>
              <a:t>: </a:t>
            </a:r>
            <a:endParaRPr lang="en-US" b="1" dirty="0" smtClean="0">
              <a:solidFill>
                <a:schemeClr val="accent5">
                  <a:lumMod val="75000"/>
                </a:schemeClr>
              </a:solidFill>
              <a:latin typeface="Century Gothic"/>
              <a:cs typeface="Century Gothic"/>
            </a:endParaRPr>
          </a:p>
          <a:p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Century Gothic"/>
                <a:cs typeface="Century Gothic"/>
              </a:rPr>
              <a:t>OBJECTIVE OBSERVATIONS ARE </a:t>
            </a:r>
            <a:r>
              <a:rPr lang="en-US" sz="2400" b="1" u="sng" dirty="0" smtClean="0">
                <a:solidFill>
                  <a:schemeClr val="accent3"/>
                </a:solidFill>
                <a:latin typeface="Century Gothic"/>
                <a:cs typeface="Century Gothic"/>
              </a:rPr>
              <a:t>SIGNS.</a:t>
            </a:r>
          </a:p>
          <a:p>
            <a:r>
              <a:rPr lang="en-US" sz="2400" b="1" dirty="0" smtClean="0">
                <a:solidFill>
                  <a:srgbClr val="705032"/>
                </a:solidFill>
                <a:latin typeface="Century Gothic"/>
                <a:cs typeface="Century Gothic"/>
              </a:rPr>
              <a:t>SUBJECTIVE OBSERVATIONS ARE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Century Gothic"/>
                <a:cs typeface="Century Gothic"/>
              </a:rPr>
              <a:t> </a:t>
            </a:r>
            <a:r>
              <a:rPr lang="en-US" sz="2400" b="1" u="sng" dirty="0" smtClean="0">
                <a:solidFill>
                  <a:schemeClr val="accent3"/>
                </a:solidFill>
                <a:latin typeface="Century Gothic"/>
                <a:cs typeface="Century Gothic"/>
              </a:rPr>
              <a:t>SYMPTOMS.</a:t>
            </a:r>
            <a:endParaRPr lang="en-US" sz="2400" b="1" u="sng" dirty="0">
              <a:solidFill>
                <a:schemeClr val="accent3"/>
              </a:solidFill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554" y="1896850"/>
            <a:ext cx="8119066" cy="4581377"/>
          </a:xfrm>
        </p:spPr>
        <p:txBody>
          <a:bodyPr/>
          <a:lstStyle/>
          <a:p>
            <a:pPr marL="525780" indent="-457200">
              <a:buFont typeface="+mj-lt"/>
              <a:buAutoNum type="arabicPeriod"/>
            </a:pPr>
            <a:r>
              <a:rPr lang="en-US" dirty="0" smtClean="0">
                <a:solidFill>
                  <a:srgbClr val="956B43"/>
                </a:solidFill>
                <a:latin typeface="BlairMdITC TT-Medium"/>
                <a:cs typeface="BlairMdITC TT-Medium"/>
              </a:rPr>
              <a:t>____ </a:t>
            </a:r>
            <a:r>
              <a:rPr lang="en-US" b="1" dirty="0" smtClean="0">
                <a:solidFill>
                  <a:srgbClr val="956B43"/>
                </a:solidFill>
                <a:latin typeface="BlairMdITC TT-Medium"/>
                <a:cs typeface="BlairMdITC TT-Medium"/>
              </a:rPr>
              <a:t>Skin rash</a:t>
            </a:r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  <a:latin typeface="BlairMdITC TT-Medium"/>
                <a:cs typeface="BlairMdITC TT-Medium"/>
              </a:rPr>
              <a:t>____ Crying</a:t>
            </a:r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  <a:latin typeface="BlairMdITC TT-Medium"/>
                <a:cs typeface="BlairMdITC TT-Medium"/>
              </a:rPr>
              <a:t>____ Rapid pulse</a:t>
            </a:r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  <a:latin typeface="BlairMdITC TT-Medium"/>
                <a:cs typeface="BlairMdITC TT-Medium"/>
              </a:rPr>
              <a:t>____ Headache</a:t>
            </a:r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  <a:latin typeface="BlairMdITC TT-Medium"/>
                <a:cs typeface="BlairMdITC TT-Medium"/>
              </a:rPr>
              <a:t>____ Nausea</a:t>
            </a:r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  <a:latin typeface="BlairMdITC TT-Medium"/>
                <a:cs typeface="BlairMdITC TT-Medium"/>
              </a:rPr>
              <a:t>____ Vomiting</a:t>
            </a:r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  <a:latin typeface="BlairMdITC TT-Medium"/>
                <a:cs typeface="BlairMdITC TT-Medium"/>
              </a:rPr>
              <a:t>____ Swelling</a:t>
            </a:r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  <a:latin typeface="BlairMdITC TT-Medium"/>
                <a:cs typeface="BlairMdITC TT-Medium"/>
              </a:rPr>
              <a:t>____ Cloudy urine</a:t>
            </a:r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  <a:latin typeface="BlairMdITC TT-Medium"/>
                <a:cs typeface="BlairMdITC TT-Medium"/>
              </a:rPr>
              <a:t>____ Wheezing</a:t>
            </a:r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  <a:latin typeface="BlairMdITC TT-Medium"/>
                <a:cs typeface="BlairMdITC TT-Medium"/>
              </a:rPr>
              <a:t>____ Feeling sad</a:t>
            </a:r>
            <a:endParaRPr lang="en-US" dirty="0">
              <a:solidFill>
                <a:srgbClr val="956B43"/>
              </a:solidFill>
              <a:latin typeface="BlairMdITC TT-Medium"/>
              <a:cs typeface="BlairMdITC TT-Medium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53" y="401876"/>
            <a:ext cx="8119067" cy="1157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8F5201"/>
                </a:solidFill>
              </a:rPr>
              <a:t>Short answer- </a:t>
            </a:r>
            <a:r>
              <a:rPr lang="en-US" sz="3100" b="1" dirty="0">
                <a:solidFill>
                  <a:srgbClr val="8F5201"/>
                </a:solidFill>
              </a:rPr>
              <a:t>Indicate whether </a:t>
            </a:r>
            <a:r>
              <a:rPr lang="en-US" sz="3100" b="1" dirty="0" smtClean="0">
                <a:solidFill>
                  <a:srgbClr val="8F5201"/>
                </a:solidFill>
              </a:rPr>
              <a:t>each observation is objective (O) </a:t>
            </a:r>
            <a:r>
              <a:rPr lang="en-US" sz="3100" b="1" dirty="0">
                <a:solidFill>
                  <a:srgbClr val="8F5201"/>
                </a:solidFill>
              </a:rPr>
              <a:t>or </a:t>
            </a:r>
            <a:r>
              <a:rPr lang="en-US" sz="3100" b="1" dirty="0" smtClean="0">
                <a:solidFill>
                  <a:srgbClr val="8F5201"/>
                </a:solidFill>
              </a:rPr>
              <a:t>subjective (S).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2874200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559" y="353650"/>
            <a:ext cx="7328675" cy="884126"/>
          </a:xfrm>
        </p:spPr>
        <p:txBody>
          <a:bodyPr>
            <a:normAutofit/>
          </a:bodyPr>
          <a:lstStyle/>
          <a:p>
            <a:r>
              <a:rPr lang="en-US" b="1" dirty="0"/>
              <a:t>Observe &amp; report accurately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98" y="1494976"/>
            <a:ext cx="8183378" cy="4967177"/>
          </a:xfrm>
        </p:spPr>
        <p:txBody>
          <a:bodyPr>
            <a:normAutofit/>
          </a:bodyPr>
          <a:lstStyle/>
          <a:p>
            <a:r>
              <a:rPr lang="en-US" b="1" dirty="0" smtClean="0"/>
              <a:t>Communicate observations regularly to charge nurse.  </a:t>
            </a:r>
          </a:p>
          <a:p>
            <a:endParaRPr lang="en-US" b="1" dirty="0"/>
          </a:p>
          <a:p>
            <a:r>
              <a:rPr lang="en-US" b="1" dirty="0" smtClean="0"/>
              <a:t>Refer questions to the nurse.   Never tell residents (or their friends &amp; family) any new information.  That’s the doctor or nurse’s responsibility.</a:t>
            </a:r>
          </a:p>
          <a:p>
            <a:endParaRPr lang="en-US" b="1" dirty="0"/>
          </a:p>
          <a:p>
            <a:r>
              <a:rPr lang="en-US" b="1" dirty="0" smtClean="0"/>
              <a:t>Always respect the resident’s privacy, be sure other residents or family don’t overhear your report. </a:t>
            </a:r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722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559" y="353650"/>
            <a:ext cx="7328675" cy="884126"/>
          </a:xfrm>
        </p:spPr>
        <p:txBody>
          <a:bodyPr>
            <a:normAutofit/>
          </a:bodyPr>
          <a:lstStyle/>
          <a:p>
            <a:r>
              <a:rPr lang="en-US" b="1" dirty="0"/>
              <a:t>Observe &amp; report accurately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98" y="1494976"/>
            <a:ext cx="8183378" cy="4967177"/>
          </a:xfrm>
        </p:spPr>
        <p:txBody>
          <a:bodyPr>
            <a:normAutofit/>
          </a:bodyPr>
          <a:lstStyle/>
          <a:p>
            <a:r>
              <a:rPr lang="en-US" b="1" dirty="0" smtClean="0"/>
              <a:t>All resident information is confidential, &amp; should be shared with other staff only as needed to provide quality care.</a:t>
            </a:r>
          </a:p>
          <a:p>
            <a:endParaRPr lang="en-US" b="1" dirty="0"/>
          </a:p>
          <a:p>
            <a:r>
              <a:rPr lang="en-US" b="1" dirty="0" smtClean="0"/>
              <a:t>Use the chain of command to voice any complaints you may have.</a:t>
            </a:r>
          </a:p>
          <a:p>
            <a:endParaRPr lang="en-US" b="1" dirty="0"/>
          </a:p>
          <a:p>
            <a:r>
              <a:rPr lang="en-US" b="1" dirty="0" smtClean="0"/>
              <a:t>Go to charge nurse with complaints of possible abuse.  Check policies or procedures if complaint is unresolved.  If you believe the charge nurse has abused a resident, communicate this to his/her supervisor.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464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559" y="353650"/>
            <a:ext cx="7328675" cy="884126"/>
          </a:xfrm>
        </p:spPr>
        <p:txBody>
          <a:bodyPr>
            <a:normAutofit/>
          </a:bodyPr>
          <a:lstStyle/>
          <a:p>
            <a:r>
              <a:rPr lang="en-US" b="1" dirty="0"/>
              <a:t>Observe &amp; report accurately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98" y="1494976"/>
            <a:ext cx="8183378" cy="4967177"/>
          </a:xfrm>
        </p:spPr>
        <p:txBody>
          <a:bodyPr>
            <a:normAutofit/>
          </a:bodyPr>
          <a:lstStyle/>
          <a:p>
            <a:r>
              <a:rPr lang="en-US" b="1" dirty="0" smtClean="0"/>
              <a:t>Take notes in report &amp; as you give care, so you don’t omit important details.</a:t>
            </a:r>
          </a:p>
          <a:p>
            <a:endParaRPr lang="en-US" b="1" dirty="0"/>
          </a:p>
          <a:p>
            <a:r>
              <a:rPr lang="en-US" b="1" dirty="0" smtClean="0"/>
              <a:t>Be brief &amp; accurate!  </a:t>
            </a:r>
            <a:r>
              <a:rPr lang="en-US" b="1" u="sng" dirty="0" smtClean="0"/>
              <a:t>Anything that endangers residents must be reported immediately.</a:t>
            </a:r>
          </a:p>
          <a:p>
            <a:pPr lvl="1"/>
            <a:r>
              <a:rPr lang="en-US" b="1" dirty="0" smtClean="0"/>
              <a:t>Falls		Severe headache</a:t>
            </a:r>
          </a:p>
          <a:p>
            <a:pPr lvl="1"/>
            <a:r>
              <a:rPr lang="en-US" b="1" dirty="0" smtClean="0"/>
              <a:t>High fever	Loss of consciousness</a:t>
            </a:r>
          </a:p>
          <a:p>
            <a:pPr lvl="1"/>
            <a:r>
              <a:rPr lang="en-US" b="1" dirty="0" smtClean="0"/>
              <a:t>Bleeding	Change in level of consciousness</a:t>
            </a:r>
          </a:p>
          <a:p>
            <a:pPr lvl="1"/>
            <a:r>
              <a:rPr lang="en-US" b="1" dirty="0"/>
              <a:t>Chest </a:t>
            </a:r>
            <a:r>
              <a:rPr lang="en-US" b="1" dirty="0" smtClean="0"/>
              <a:t>pain		Trouble breathing		</a:t>
            </a:r>
          </a:p>
          <a:p>
            <a:pPr lvl="1"/>
            <a:r>
              <a:rPr lang="en-US" b="1" dirty="0" smtClean="0"/>
              <a:t>Bruises/abrasions	Loss of mobility</a:t>
            </a:r>
          </a:p>
          <a:p>
            <a:pPr lvl="1"/>
            <a:r>
              <a:rPr lang="en-US" b="1" dirty="0" smtClean="0"/>
              <a:t>Abnormal vital signs	Sudden weakness</a:t>
            </a:r>
          </a:p>
          <a:p>
            <a:pPr lvl="1"/>
            <a:r>
              <a:rPr lang="en-US" b="1" dirty="0" smtClean="0"/>
              <a:t>Change in resident’s condition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762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Multiple Choice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189552"/>
            <a:ext cx="8231608" cy="5288676"/>
          </a:xfrm>
        </p:spPr>
        <p:txBody>
          <a:bodyPr/>
          <a:lstStyle/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</a:rPr>
              <a:t>When giving information to other members of the care team about a resident, a nursing assistant should</a:t>
            </a:r>
          </a:p>
          <a:p>
            <a:pPr marL="822960" lvl="1" indent="-457200">
              <a:buFont typeface="+mj-lt"/>
              <a:buAutoNum type="alphaLcPeriod"/>
            </a:pPr>
            <a:endParaRPr lang="en-US" b="1" dirty="0" smtClean="0">
              <a:solidFill>
                <a:srgbClr val="956B43"/>
              </a:solidFill>
            </a:endParaRP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Discuss it in the hallway around other residents.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Make a diagnosis of the resident’s condition.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Share information with anyone who asks about the resident’s condition.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Make sure he respects the resident’s right to privacy.</a:t>
            </a:r>
          </a:p>
        </p:txBody>
      </p:sp>
    </p:spTree>
    <p:extLst>
      <p:ext uri="{BB962C8B-B14F-4D97-AF65-F5344CB8AC3E}">
        <p14:creationId xmlns:p14="http://schemas.microsoft.com/office/powerpoint/2010/main" val="291304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Multiple Choice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189552"/>
            <a:ext cx="8231608" cy="5288676"/>
          </a:xfrm>
        </p:spPr>
        <p:txBody>
          <a:bodyPr/>
          <a:lstStyle/>
          <a:p>
            <a:pPr marL="525780" indent="-457200">
              <a:buFont typeface="+mj-lt"/>
              <a:buAutoNum type="arabicPeriod" startAt="2"/>
            </a:pPr>
            <a:r>
              <a:rPr lang="en-US" b="1" dirty="0" smtClean="0">
                <a:solidFill>
                  <a:srgbClr val="956B43"/>
                </a:solidFill>
              </a:rPr>
              <a:t>The health professional who should give a resident’s family and friends information about any new diagnoses is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 doctor.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 nursing assistant.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An activities director.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 physical therapist.</a:t>
            </a:r>
          </a:p>
          <a:p>
            <a:pPr marL="525780" indent="-457200">
              <a:buFont typeface="+mj-lt"/>
              <a:buAutoNum type="arabicPeriod" startAt="2"/>
            </a:pPr>
            <a:endParaRPr lang="en-US" b="1" dirty="0" smtClean="0">
              <a:solidFill>
                <a:srgbClr val="956B43"/>
              </a:solidFill>
            </a:endParaRPr>
          </a:p>
          <a:p>
            <a:pPr marL="525780" indent="-457200">
              <a:buFont typeface="+mj-lt"/>
              <a:buAutoNum type="arabicPeriod" startAt="2"/>
            </a:pPr>
            <a:r>
              <a:rPr lang="en-US" b="1" dirty="0" smtClean="0">
                <a:solidFill>
                  <a:srgbClr val="956B43"/>
                </a:solidFill>
              </a:rPr>
              <a:t>Report information will be shared with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Resident’s friends &amp; families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Other residents on the same floor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The nursing assistant’s family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Members of the care team.</a:t>
            </a:r>
            <a:endParaRPr lang="en-US" b="1" dirty="0">
              <a:solidFill>
                <a:srgbClr val="956B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234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Multiple Choice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462826"/>
            <a:ext cx="8231608" cy="5015402"/>
          </a:xfrm>
        </p:spPr>
        <p:txBody>
          <a:bodyPr/>
          <a:lstStyle/>
          <a:p>
            <a:pPr marL="525780" indent="-457200">
              <a:buFont typeface="+mj-lt"/>
              <a:buAutoNum type="arabicPeriod" startAt="4"/>
            </a:pPr>
            <a:r>
              <a:rPr lang="en-US" sz="2800" b="1" dirty="0" smtClean="0">
                <a:solidFill>
                  <a:srgbClr val="956B43"/>
                </a:solidFill>
              </a:rPr>
              <a:t>Which of the following is true of oral reports?</a:t>
            </a:r>
          </a:p>
          <a:p>
            <a:pPr marL="822960" lvl="1" indent="-457200">
              <a:buFont typeface="+mj-lt"/>
              <a:buAutoNum type="alphaLcPeriod"/>
            </a:pPr>
            <a:endParaRPr lang="en-US" b="1" dirty="0" smtClean="0">
              <a:solidFill>
                <a:srgbClr val="956B43"/>
              </a:solidFill>
            </a:endParaRP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Nursing assistants should use mostly facts when making oral reports.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Nursing assistants should use mostly opinions when making oral reports.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Nursing assistants should make oral reports directly to the resident’s family and friends.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Nursing assistants do not need to make oral reports, they only need to make written reports.</a:t>
            </a:r>
            <a:endParaRPr lang="en-US" b="1" dirty="0">
              <a:solidFill>
                <a:srgbClr val="956B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797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Multiple Choice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189551"/>
            <a:ext cx="8231608" cy="5288677"/>
          </a:xfrm>
        </p:spPr>
        <p:txBody>
          <a:bodyPr/>
          <a:lstStyle/>
          <a:p>
            <a:pPr marL="582930" indent="-514350">
              <a:buFont typeface="+mj-lt"/>
              <a:buAutoNum type="arabicPeriod" startAt="5"/>
            </a:pPr>
            <a:r>
              <a:rPr lang="en-US" sz="2800" b="1" dirty="0" smtClean="0">
                <a:solidFill>
                  <a:srgbClr val="956B43"/>
                </a:solidFill>
              </a:rPr>
              <a:t>Which of the following should be reported to the nurse IMMEDIATELY?</a:t>
            </a:r>
            <a:endParaRPr lang="en-US" b="1" dirty="0" smtClean="0">
              <a:solidFill>
                <a:srgbClr val="956B43"/>
              </a:solidFill>
            </a:endParaRP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Trouble sleeping.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Falls.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Visits from family.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Requests for toileting assistance.</a:t>
            </a:r>
          </a:p>
          <a:p>
            <a:pPr marL="525780" indent="-457200">
              <a:buFont typeface="+mj-lt"/>
              <a:buAutoNum type="arabicPeriod" startAt="5"/>
            </a:pPr>
            <a:r>
              <a:rPr lang="en-US" b="1" dirty="0" smtClean="0">
                <a:solidFill>
                  <a:srgbClr val="956B43"/>
                </a:solidFill>
              </a:rPr>
              <a:t>What is the best way to remember important details for an oral report?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Rely on your memory.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Repeat the info to a friend or another resident.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Write notes &amp; use them for your report.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Tell another nursing assistant to remind you.</a:t>
            </a:r>
            <a:endParaRPr lang="en-US" b="1" dirty="0">
              <a:solidFill>
                <a:srgbClr val="956B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397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17950"/>
            <a:ext cx="7024744" cy="1430676"/>
          </a:xfrm>
        </p:spPr>
        <p:txBody>
          <a:bodyPr>
            <a:normAutofit/>
          </a:bodyPr>
          <a:lstStyle/>
          <a:p>
            <a:r>
              <a:rPr lang="en-US" b="1" dirty="0" smtClean="0"/>
              <a:t>Medical records </a:t>
            </a:r>
            <a:br>
              <a:rPr lang="en-US" b="1" dirty="0" smtClean="0"/>
            </a:br>
            <a:r>
              <a:rPr lang="en-US" b="1" dirty="0" smtClean="0"/>
              <a:t>are legal documents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476" y="1848626"/>
            <a:ext cx="8135145" cy="4613527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What is written in the chart is considered in court to be what happened.</a:t>
            </a:r>
          </a:p>
          <a:p>
            <a:endParaRPr lang="en-US" sz="2800" b="1" dirty="0"/>
          </a:p>
          <a:p>
            <a:r>
              <a:rPr lang="en-US" sz="2800" b="1" dirty="0" smtClean="0"/>
              <a:t>If you gave care, but didn’t document it, it did not legally happen.</a:t>
            </a:r>
          </a:p>
          <a:p>
            <a:endParaRPr lang="en-US" sz="2800" b="1" dirty="0"/>
          </a:p>
          <a:p>
            <a:r>
              <a:rPr lang="en-US" sz="2800" b="1" dirty="0" smtClean="0"/>
              <a:t>Failure to document can cause harm to resident &amp; legal problems for you &amp; your employer.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797237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21500"/>
            <a:ext cx="7024744" cy="964501"/>
          </a:xfrm>
        </p:spPr>
        <p:txBody>
          <a:bodyPr/>
          <a:lstStyle/>
          <a:p>
            <a:r>
              <a:rPr lang="en-US" b="1" dirty="0" smtClean="0"/>
              <a:t>Charting guidelines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321" y="1286001"/>
            <a:ext cx="8183377" cy="5208301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Do not record care before it has been done.</a:t>
            </a:r>
          </a:p>
          <a:p>
            <a:endParaRPr lang="en-US" sz="2800" b="1" dirty="0"/>
          </a:p>
          <a:p>
            <a:r>
              <a:rPr lang="en-US" sz="2800" b="1" dirty="0" smtClean="0"/>
              <a:t>Write notes as soon as possible after you have completed care.</a:t>
            </a:r>
          </a:p>
          <a:p>
            <a:endParaRPr lang="en-US" sz="2800" b="1" dirty="0"/>
          </a:p>
          <a:p>
            <a:r>
              <a:rPr lang="en-US" sz="2800" b="1" dirty="0" smtClean="0"/>
              <a:t>Think before you write.  Be as brief &amp; clear as possible.</a:t>
            </a:r>
          </a:p>
          <a:p>
            <a:endParaRPr lang="en-US" sz="2800" b="1" dirty="0"/>
          </a:p>
          <a:p>
            <a:r>
              <a:rPr lang="en-US" sz="2800" b="1" dirty="0" smtClean="0"/>
              <a:t>Document facts, not opinions.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635195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0100"/>
            <a:ext cx="7024744" cy="1414601"/>
          </a:xfrm>
        </p:spPr>
        <p:txBody>
          <a:bodyPr>
            <a:normAutofit/>
          </a:bodyPr>
          <a:lstStyle/>
          <a:p>
            <a:r>
              <a:rPr lang="en-US" b="1" dirty="0"/>
              <a:t>Verbal &amp; Nonverbal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708" y="1864702"/>
            <a:ext cx="8086913" cy="4565302"/>
          </a:xfrm>
        </p:spPr>
        <p:txBody>
          <a:bodyPr>
            <a:normAutofit/>
          </a:bodyPr>
          <a:lstStyle/>
          <a:p>
            <a:pPr lvl="1"/>
            <a:r>
              <a:rPr lang="en-US" sz="2800" b="1" dirty="0" smtClean="0"/>
              <a:t>Positive nonverbal communication</a:t>
            </a:r>
          </a:p>
          <a:p>
            <a:pPr lvl="2"/>
            <a:r>
              <a:rPr lang="en-US" sz="2400" b="1" dirty="0" smtClean="0"/>
              <a:t>Smiling </a:t>
            </a:r>
          </a:p>
          <a:p>
            <a:pPr lvl="2"/>
            <a:r>
              <a:rPr lang="en-US" sz="2400" b="1" dirty="0"/>
              <a:t>M</a:t>
            </a:r>
            <a:r>
              <a:rPr lang="en-US" sz="2400" b="1" dirty="0" smtClean="0"/>
              <a:t>aking eye contact</a:t>
            </a:r>
          </a:p>
          <a:p>
            <a:pPr lvl="2"/>
            <a:r>
              <a:rPr lang="en-US" sz="2400" b="1" dirty="0" smtClean="0"/>
              <a:t>Nodding your head</a:t>
            </a:r>
          </a:p>
          <a:p>
            <a:pPr lvl="1"/>
            <a:r>
              <a:rPr lang="en-US" sz="2600" b="1" dirty="0" smtClean="0"/>
              <a:t>Nonverbal cues communicate feelings</a:t>
            </a:r>
          </a:p>
          <a:p>
            <a:pPr lvl="1"/>
            <a:r>
              <a:rPr lang="en-US" sz="2600" b="1" dirty="0" smtClean="0"/>
              <a:t>When nonverbal cues conflict with verbal message, </a:t>
            </a:r>
            <a:r>
              <a:rPr lang="en-US" sz="2600" b="1" u="sng" dirty="0" smtClean="0"/>
              <a:t>take time to clarify </a:t>
            </a:r>
            <a:r>
              <a:rPr lang="en-US" sz="2600" b="1" dirty="0" smtClean="0"/>
              <a:t>what’s going on</a:t>
            </a:r>
          </a:p>
          <a:p>
            <a:pPr lvl="1"/>
            <a:r>
              <a:rPr lang="en-US" sz="2600" b="1" u="sng" dirty="0" smtClean="0"/>
              <a:t>Communicate to nurse </a:t>
            </a:r>
            <a:r>
              <a:rPr lang="en-US" sz="2600" b="1" dirty="0" smtClean="0"/>
              <a:t>– not only what is verbally communicated, but your nonverbal observations as well.</a:t>
            </a:r>
          </a:p>
        </p:txBody>
      </p:sp>
    </p:spTree>
    <p:extLst>
      <p:ext uri="{BB962C8B-B14F-4D97-AF65-F5344CB8AC3E}">
        <p14:creationId xmlns:p14="http://schemas.microsoft.com/office/powerpoint/2010/main" val="1931858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21500"/>
            <a:ext cx="7024744" cy="964501"/>
          </a:xfrm>
        </p:spPr>
        <p:txBody>
          <a:bodyPr/>
          <a:lstStyle/>
          <a:p>
            <a:r>
              <a:rPr lang="en-US" b="1" dirty="0" smtClean="0"/>
              <a:t>Charting guidelines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321" y="1286001"/>
            <a:ext cx="8183377" cy="5208301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Write neatly, use black ink.</a:t>
            </a:r>
          </a:p>
          <a:p>
            <a:endParaRPr lang="en-US" sz="2800" b="1" dirty="0"/>
          </a:p>
          <a:p>
            <a:r>
              <a:rPr lang="en-US" sz="2800" b="1" dirty="0" smtClean="0"/>
              <a:t>If you make a mistake, draw line through it, write correct word or words, initial, &amp; date.  Never erase or use white out.</a:t>
            </a:r>
          </a:p>
          <a:p>
            <a:endParaRPr lang="en-US" sz="2800" b="1" dirty="0"/>
          </a:p>
          <a:p>
            <a:r>
              <a:rPr lang="en-US" sz="2800" b="1" dirty="0" smtClean="0"/>
              <a:t>Sign full name &amp; title.  Use correct date.</a:t>
            </a:r>
          </a:p>
          <a:p>
            <a:endParaRPr lang="en-US" sz="2800" b="1" dirty="0"/>
          </a:p>
          <a:p>
            <a:r>
              <a:rPr lang="en-US" sz="2800" b="1" dirty="0" smtClean="0"/>
              <a:t>Document as care plan specifies.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96798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Multiple Choice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189551"/>
            <a:ext cx="8231608" cy="5288677"/>
          </a:xfrm>
        </p:spPr>
        <p:txBody>
          <a:bodyPr>
            <a:normAutofit/>
          </a:bodyPr>
          <a:lstStyle/>
          <a:p>
            <a:pPr marL="582930" indent="-514350">
              <a:buFont typeface="+mj-lt"/>
              <a:buAutoNum type="arabicPeriod"/>
            </a:pPr>
            <a:r>
              <a:rPr lang="en-US" sz="2800" b="1" dirty="0" smtClean="0">
                <a:solidFill>
                  <a:srgbClr val="956B43"/>
                </a:solidFill>
              </a:rPr>
              <a:t>The large amount of time a CNA spends with residents will allow her to</a:t>
            </a:r>
            <a:endParaRPr lang="en-US" b="1" dirty="0" smtClean="0">
              <a:solidFill>
                <a:srgbClr val="956B43"/>
              </a:solidFill>
            </a:endParaRP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Diagnose resident illnesses.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Determine treatment.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Notice things about residents that others may not notice.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Give medication to residents.</a:t>
            </a:r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</a:rPr>
              <a:t>When should notes be written?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Before care is given.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Immediately after care is given.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At the end of the shift.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Whenever there’s time.</a:t>
            </a:r>
            <a:endParaRPr lang="en-US" b="1" dirty="0">
              <a:solidFill>
                <a:srgbClr val="956B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98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Multiple Choice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189551"/>
            <a:ext cx="8231608" cy="5288677"/>
          </a:xfrm>
        </p:spPr>
        <p:txBody>
          <a:bodyPr>
            <a:normAutofit/>
          </a:bodyPr>
          <a:lstStyle/>
          <a:p>
            <a:pPr marL="582930" indent="-514350">
              <a:buFont typeface="+mj-lt"/>
              <a:buAutoNum type="arabicPeriod" startAt="3"/>
            </a:pPr>
            <a:endParaRPr lang="en-US" b="1" dirty="0" smtClean="0">
              <a:solidFill>
                <a:srgbClr val="956B43"/>
              </a:solidFill>
            </a:endParaRPr>
          </a:p>
          <a:p>
            <a:pPr marL="582930" indent="-514350">
              <a:buFont typeface="+mj-lt"/>
              <a:buAutoNum type="arabicPeriod" startAt="3"/>
            </a:pPr>
            <a:r>
              <a:rPr lang="en-US" b="1" dirty="0" smtClean="0">
                <a:solidFill>
                  <a:srgbClr val="956B43"/>
                </a:solidFill>
              </a:rPr>
              <a:t>Which of the following is true of a resident’s medical chart?</a:t>
            </a:r>
          </a:p>
          <a:p>
            <a:pPr marL="880110" lvl="1" indent="-514350">
              <a:buFont typeface="+mj-lt"/>
              <a:buAutoNum type="alphaLcPeriod"/>
            </a:pPr>
            <a:endParaRPr lang="en-US" b="1" dirty="0" smtClean="0">
              <a:solidFill>
                <a:srgbClr val="956B43"/>
              </a:solidFill>
            </a:endParaRPr>
          </a:p>
          <a:p>
            <a:pPr marL="880110" lvl="1" indent="-51435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 medical chart is the legal record of the resident’s care.</a:t>
            </a:r>
          </a:p>
          <a:p>
            <a:pPr marL="880110" lvl="1" indent="-51435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All care does not need to be documented.</a:t>
            </a:r>
          </a:p>
          <a:p>
            <a:pPr marL="880110" lvl="1" indent="-51435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Documentation can be put off until the nursing assistant has time to do it.</a:t>
            </a:r>
          </a:p>
          <a:p>
            <a:pPr marL="880110" lvl="1" indent="-51435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Medical charts only contain the resident’s name, address, and date of birth.</a:t>
            </a:r>
            <a:endParaRPr lang="en-US" b="1" dirty="0">
              <a:solidFill>
                <a:srgbClr val="956B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825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21500"/>
            <a:ext cx="7024744" cy="964501"/>
          </a:xfrm>
        </p:spPr>
        <p:txBody>
          <a:bodyPr/>
          <a:lstStyle/>
          <a:p>
            <a:r>
              <a:rPr lang="en-US" b="1" dirty="0" smtClean="0"/>
              <a:t>Charting guidelines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321" y="1286001"/>
            <a:ext cx="8183377" cy="5369052"/>
          </a:xfrm>
        </p:spPr>
        <p:txBody>
          <a:bodyPr>
            <a:normAutofit fontScale="92500" lnSpcReduction="20000"/>
          </a:bodyPr>
          <a:lstStyle/>
          <a:p>
            <a:r>
              <a:rPr lang="en-US" sz="2800" b="1" dirty="0" smtClean="0"/>
              <a:t>Some agencies require you to use the 24 hour clock (military time) in documentation.</a:t>
            </a:r>
          </a:p>
          <a:p>
            <a:endParaRPr lang="en-US" sz="2800" b="1" dirty="0"/>
          </a:p>
          <a:p>
            <a:endParaRPr lang="en-US" sz="2800" b="1" dirty="0" smtClean="0"/>
          </a:p>
          <a:p>
            <a:r>
              <a:rPr lang="en-US" sz="2800" b="1" dirty="0" smtClean="0"/>
              <a:t>No colon is used between</a:t>
            </a:r>
          </a:p>
          <a:p>
            <a:pPr marL="365760" lvl="1" indent="0">
              <a:buNone/>
            </a:pPr>
            <a:r>
              <a:rPr lang="en-US" sz="2800" b="1" dirty="0"/>
              <a:t>t</a:t>
            </a:r>
            <a:r>
              <a:rPr lang="en-US" sz="2800" b="1" dirty="0" smtClean="0"/>
              <a:t>he hour &amp; minutes in </a:t>
            </a:r>
          </a:p>
          <a:p>
            <a:pPr marL="365760" lvl="1" indent="0">
              <a:buNone/>
            </a:pPr>
            <a:r>
              <a:rPr lang="en-US" sz="2800" b="1" dirty="0"/>
              <a:t>m</a:t>
            </a:r>
            <a:r>
              <a:rPr lang="en-US" sz="2800" b="1" dirty="0" smtClean="0"/>
              <a:t>ilitary time.</a:t>
            </a:r>
            <a:endParaRPr lang="en-US" sz="2800" b="1" dirty="0"/>
          </a:p>
          <a:p>
            <a:pPr marL="68580" indent="0">
              <a:buNone/>
            </a:pPr>
            <a:endParaRPr lang="en-US" sz="2800" b="1" dirty="0" smtClean="0"/>
          </a:p>
          <a:p>
            <a:endParaRPr lang="en-US" sz="2800" b="1" dirty="0"/>
          </a:p>
          <a:p>
            <a:r>
              <a:rPr lang="en-US" sz="2800" b="1" dirty="0" smtClean="0"/>
              <a:t>Do  not use am &amp; pm in military time.</a:t>
            </a:r>
          </a:p>
          <a:p>
            <a:r>
              <a:rPr lang="en-US" sz="2800" b="1" dirty="0" smtClean="0"/>
              <a:t>Add 12 to the hour from 1 pm – 11:59 pm.</a:t>
            </a:r>
          </a:p>
          <a:p>
            <a:r>
              <a:rPr lang="en-US" sz="2800" b="1" dirty="0" smtClean="0"/>
              <a:t>Midnight can be written 0000 or 2400.  (</a:t>
            </a:r>
            <a:r>
              <a:rPr lang="en-US" sz="2800" b="1" dirty="0" smtClean="0"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sz="2800" b="1" dirty="0" smtClean="0">
                <a:sym typeface="Zapf Dingbats"/>
              </a:rPr>
              <a:t>policy)</a:t>
            </a:r>
            <a:r>
              <a:rPr lang="en-US" sz="2800" b="1" dirty="0" smtClean="0"/>
              <a:t>	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4234" y="1938124"/>
            <a:ext cx="2794000" cy="267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406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090" y="385800"/>
            <a:ext cx="7634144" cy="900201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956B43"/>
                </a:solidFill>
              </a:rPr>
              <a:t>Convert to military time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462826"/>
            <a:ext cx="8231608" cy="5015402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</a:rPr>
              <a:t>2:10 pm</a:t>
            </a:r>
          </a:p>
          <a:p>
            <a:pPr marL="58293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</a:rPr>
              <a:t>4:40 pm</a:t>
            </a:r>
          </a:p>
          <a:p>
            <a:pPr marL="58293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</a:rPr>
              <a:t>10:00 am</a:t>
            </a:r>
          </a:p>
          <a:p>
            <a:pPr marL="58293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</a:rPr>
              <a:t>8.25 pm</a:t>
            </a:r>
          </a:p>
          <a:p>
            <a:pPr marL="68580" indent="0">
              <a:buNone/>
            </a:pPr>
            <a:endParaRPr lang="en-US" sz="4000" b="1" dirty="0" smtClean="0">
              <a:solidFill>
                <a:srgbClr val="956B43"/>
              </a:solidFill>
            </a:endParaRPr>
          </a:p>
          <a:p>
            <a:pPr marL="68580" indent="0">
              <a:buNone/>
            </a:pPr>
            <a:r>
              <a:rPr lang="en-US" sz="4000" b="1" dirty="0" smtClean="0">
                <a:solidFill>
                  <a:srgbClr val="956B43"/>
                </a:solidFill>
              </a:rPr>
              <a:t>Convert to regular time.</a:t>
            </a:r>
          </a:p>
          <a:p>
            <a:pPr marL="525780" indent="-457200">
              <a:buFont typeface="+mj-lt"/>
              <a:buAutoNum type="arabicPeriod" startAt="5"/>
            </a:pPr>
            <a:r>
              <a:rPr lang="en-US" b="1" dirty="0" smtClean="0">
                <a:solidFill>
                  <a:srgbClr val="956B43"/>
                </a:solidFill>
              </a:rPr>
              <a:t>0600</a:t>
            </a:r>
          </a:p>
          <a:p>
            <a:pPr marL="525780" indent="-457200">
              <a:buFont typeface="+mj-lt"/>
              <a:buAutoNum type="arabicPeriod" startAt="5"/>
            </a:pPr>
            <a:r>
              <a:rPr lang="en-US" b="1" dirty="0" smtClean="0">
                <a:solidFill>
                  <a:srgbClr val="956B43"/>
                </a:solidFill>
              </a:rPr>
              <a:t>2320</a:t>
            </a:r>
          </a:p>
          <a:p>
            <a:pPr marL="525780" indent="-457200">
              <a:buFont typeface="+mj-lt"/>
              <a:buAutoNum type="arabicPeriod" startAt="5"/>
            </a:pPr>
            <a:r>
              <a:rPr lang="en-US" b="1" dirty="0" smtClean="0">
                <a:solidFill>
                  <a:srgbClr val="956B43"/>
                </a:solidFill>
              </a:rPr>
              <a:t>1927</a:t>
            </a:r>
          </a:p>
          <a:p>
            <a:pPr marL="525780" indent="-457200">
              <a:buFont typeface="+mj-lt"/>
              <a:buAutoNum type="arabicPeriod" startAt="5"/>
            </a:pPr>
            <a:r>
              <a:rPr lang="en-US" b="1" dirty="0" smtClean="0">
                <a:solidFill>
                  <a:srgbClr val="956B43"/>
                </a:solidFill>
              </a:rPr>
              <a:t>1800</a:t>
            </a:r>
          </a:p>
          <a:p>
            <a:pPr marL="582930" indent="-514350">
              <a:buFont typeface="+mj-lt"/>
              <a:buAutoNum type="arabicPeriod" startAt="5"/>
            </a:pPr>
            <a:endParaRPr lang="en-US" b="1" dirty="0" smtClean="0">
              <a:solidFill>
                <a:srgbClr val="956B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769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475" y="417950"/>
            <a:ext cx="8135145" cy="948426"/>
          </a:xfrm>
        </p:spPr>
        <p:txBody>
          <a:bodyPr>
            <a:normAutofit/>
          </a:bodyPr>
          <a:lstStyle/>
          <a:p>
            <a:r>
              <a:rPr lang="en-US" b="1" dirty="0" smtClean="0"/>
              <a:t>Incident reporting &amp; recording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476" y="1527126"/>
            <a:ext cx="8135145" cy="4935027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/>
              <a:t>An </a:t>
            </a:r>
            <a:r>
              <a:rPr lang="en-US" sz="2800" b="1" dirty="0" smtClean="0">
                <a:solidFill>
                  <a:schemeClr val="accent3"/>
                </a:solidFill>
              </a:rPr>
              <a:t> </a:t>
            </a:r>
            <a:r>
              <a:rPr lang="en-US" sz="3600" b="1" i="1" u="sng" dirty="0" smtClean="0">
                <a:solidFill>
                  <a:schemeClr val="accent3"/>
                </a:solidFill>
              </a:rPr>
              <a:t>INCIDENT 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</a:rPr>
              <a:t>is an accident or unexpected event</a:t>
            </a:r>
            <a:r>
              <a:rPr lang="en-US" sz="2800" b="1" dirty="0" smtClean="0"/>
              <a:t>.</a:t>
            </a:r>
          </a:p>
          <a:p>
            <a:pPr lvl="1"/>
            <a:r>
              <a:rPr lang="en-US" sz="2600" b="1" dirty="0" smtClean="0"/>
              <a:t>Error in care – wrong meal tray or medication</a:t>
            </a:r>
          </a:p>
          <a:p>
            <a:pPr lvl="1"/>
            <a:r>
              <a:rPr lang="en-US" sz="2600" b="1" dirty="0" smtClean="0"/>
              <a:t>Fall or injury to resident, visitor, or staff</a:t>
            </a:r>
          </a:p>
          <a:p>
            <a:pPr lvl="1"/>
            <a:r>
              <a:rPr lang="en-US" sz="2600" b="1" dirty="0" smtClean="0"/>
              <a:t>Accusation by resident or family against staff</a:t>
            </a:r>
            <a:endParaRPr lang="en-US" sz="2800" b="1" dirty="0" smtClean="0"/>
          </a:p>
          <a:p>
            <a:pPr lvl="1"/>
            <a:r>
              <a:rPr lang="en-US" sz="2800" b="1" dirty="0" smtClean="0"/>
              <a:t>Exposure to blood or body fluids</a:t>
            </a:r>
          </a:p>
          <a:p>
            <a:pPr lvl="1"/>
            <a:r>
              <a:rPr lang="en-US" sz="2800" b="1" dirty="0" smtClean="0"/>
              <a:t>Resident or family requests something out of scope of practice</a:t>
            </a:r>
          </a:p>
          <a:p>
            <a:pPr lvl="1"/>
            <a:r>
              <a:rPr lang="en-US" sz="2800" b="1" dirty="0" smtClean="0"/>
              <a:t>Sexual advances or remarks</a:t>
            </a:r>
          </a:p>
          <a:p>
            <a:pPr lvl="1"/>
            <a:r>
              <a:rPr lang="en-US" sz="2800" b="1" dirty="0" smtClean="0"/>
              <a:t>Anything that makes you uncomfortable or unsafe </a:t>
            </a:r>
            <a:endParaRPr lang="en-US" sz="2600" b="1" dirty="0" smtClean="0"/>
          </a:p>
        </p:txBody>
      </p:sp>
    </p:spTree>
    <p:extLst>
      <p:ext uri="{BB962C8B-B14F-4D97-AF65-F5344CB8AC3E}">
        <p14:creationId xmlns:p14="http://schemas.microsoft.com/office/powerpoint/2010/main" val="1785328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475" y="417950"/>
            <a:ext cx="8135145" cy="948426"/>
          </a:xfrm>
        </p:spPr>
        <p:txBody>
          <a:bodyPr>
            <a:normAutofit/>
          </a:bodyPr>
          <a:lstStyle/>
          <a:p>
            <a:r>
              <a:rPr lang="en-US" b="1" dirty="0" smtClean="0"/>
              <a:t>Incident reporting &amp; recording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476" y="1527126"/>
            <a:ext cx="8135145" cy="4935027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Reporting &amp; documenting incidents is done to protect everyone involved.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Complete report ASAP &amp; give it to the charge nurse, so you don’t forget details.</a:t>
            </a:r>
          </a:p>
          <a:p>
            <a:pPr lvl="1"/>
            <a:r>
              <a:rPr lang="en-US" sz="2400" b="1" dirty="0" smtClean="0"/>
              <a:t>State only facts, no opinions.</a:t>
            </a:r>
          </a:p>
          <a:p>
            <a:pPr lvl="1"/>
            <a:r>
              <a:rPr lang="en-US" sz="2400" b="1" dirty="0" smtClean="0"/>
              <a:t>Tell what happened, time, mental &amp; physical condition of the person.</a:t>
            </a:r>
          </a:p>
          <a:p>
            <a:pPr lvl="1"/>
            <a:r>
              <a:rPr lang="en-US" sz="2400" b="1" dirty="0" smtClean="0"/>
              <a:t>Describe action taken  to give care.</a:t>
            </a:r>
          </a:p>
          <a:p>
            <a:pPr lvl="1"/>
            <a:r>
              <a:rPr lang="en-US" sz="2400" b="1" dirty="0" smtClean="0"/>
              <a:t>Tell person’s reaction to the incident.  </a:t>
            </a:r>
          </a:p>
        </p:txBody>
      </p:sp>
    </p:spTree>
    <p:extLst>
      <p:ext uri="{BB962C8B-B14F-4D97-AF65-F5344CB8AC3E}">
        <p14:creationId xmlns:p14="http://schemas.microsoft.com/office/powerpoint/2010/main" val="2644190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475" y="417950"/>
            <a:ext cx="8135145" cy="948426"/>
          </a:xfrm>
        </p:spPr>
        <p:txBody>
          <a:bodyPr>
            <a:normAutofit/>
          </a:bodyPr>
          <a:lstStyle/>
          <a:p>
            <a:r>
              <a:rPr lang="en-US" b="1" dirty="0" smtClean="0"/>
              <a:t>Incident reporting &amp; recording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476" y="1527126"/>
            <a:ext cx="8135145" cy="4935027"/>
          </a:xfrm>
        </p:spPr>
        <p:txBody>
          <a:bodyPr>
            <a:normAutofit/>
          </a:bodyPr>
          <a:lstStyle/>
          <a:p>
            <a:pPr lvl="1"/>
            <a:r>
              <a:rPr lang="en-US" sz="2400" b="1" dirty="0"/>
              <a:t>If you didn’t see what happened, only record a brief account of what you found or afterwards</a:t>
            </a:r>
            <a:r>
              <a:rPr lang="en-US" sz="2400" b="1" dirty="0" smtClean="0"/>
              <a:t>.</a:t>
            </a:r>
          </a:p>
          <a:p>
            <a:pPr lvl="1"/>
            <a:r>
              <a:rPr lang="en-US" sz="2400" b="1" dirty="0"/>
              <a:t>Quote </a:t>
            </a:r>
            <a:r>
              <a:rPr lang="en-US" sz="2400" b="1" dirty="0" smtClean="0"/>
              <a:t>witnesses or the </a:t>
            </a:r>
            <a:r>
              <a:rPr lang="en-US" sz="2400" b="1" dirty="0"/>
              <a:t>person, as appropriate.</a:t>
            </a:r>
          </a:p>
          <a:p>
            <a:pPr lvl="1"/>
            <a:r>
              <a:rPr lang="en-US" sz="2400" b="1" dirty="0" smtClean="0"/>
              <a:t>Never write anything in the incident report on the medical record (incident reports are confidential).</a:t>
            </a:r>
          </a:p>
          <a:p>
            <a:pPr lvl="1"/>
            <a:r>
              <a:rPr lang="en-US" sz="2400" b="1" dirty="0" smtClean="0"/>
              <a:t>Suggestions to prevent future incidents are also required.</a:t>
            </a:r>
          </a:p>
        </p:txBody>
      </p:sp>
    </p:spTree>
    <p:extLst>
      <p:ext uri="{BB962C8B-B14F-4D97-AF65-F5344CB8AC3E}">
        <p14:creationId xmlns:p14="http://schemas.microsoft.com/office/powerpoint/2010/main" val="2632959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Multiple Choice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189552"/>
            <a:ext cx="8231608" cy="5288676"/>
          </a:xfrm>
        </p:spPr>
        <p:txBody>
          <a:bodyPr/>
          <a:lstStyle/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</a:rPr>
              <a:t>An incident is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An accident or unexpected event in the course of care.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Any interaction between staff &amp; residents.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 normal part of the facility routine.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Any event in a resident’s day.</a:t>
            </a:r>
          </a:p>
          <a:p>
            <a:pPr marL="525780" indent="-457200">
              <a:buFont typeface="+mj-lt"/>
              <a:buAutoNum type="arabicPeriod"/>
            </a:pPr>
            <a:endParaRPr lang="en-US" b="1" dirty="0" smtClean="0">
              <a:solidFill>
                <a:srgbClr val="956B43"/>
              </a:solidFill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</a:rPr>
              <a:t>Incidents should be reported to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The resident’s family.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The charge nurse.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All staff on duty at the time of the incident.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The doctor on call.</a:t>
            </a:r>
            <a:endParaRPr lang="en-US" b="1" dirty="0">
              <a:solidFill>
                <a:srgbClr val="956B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967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Multiple Choice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382450"/>
            <a:ext cx="8231608" cy="5095777"/>
          </a:xfrm>
        </p:spPr>
        <p:txBody>
          <a:bodyPr/>
          <a:lstStyle/>
          <a:p>
            <a:pPr marL="525780" indent="-457200">
              <a:buFont typeface="+mj-lt"/>
              <a:buAutoNum type="arabicPeriod" startAt="3"/>
            </a:pPr>
            <a:r>
              <a:rPr lang="en-US" b="1" dirty="0" smtClean="0">
                <a:solidFill>
                  <a:srgbClr val="956B43"/>
                </a:solidFill>
              </a:rPr>
              <a:t>Which of the following would be considered an incident?</a:t>
            </a:r>
          </a:p>
          <a:p>
            <a:pPr marL="822960" lvl="1" indent="-457200">
              <a:buFont typeface="+mj-lt"/>
              <a:buAutoNum type="alphaLcPeriod"/>
            </a:pPr>
            <a:endParaRPr lang="en-US" b="1" dirty="0" smtClean="0">
              <a:solidFill>
                <a:srgbClr val="956B43"/>
              </a:solidFill>
            </a:endParaRP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 resident complains of a headache.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 resident on a restricted-sodium diet receives &amp; eats a regular, non-restricted meal.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 resident wants to watch TV in the common living area.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A resident needs to be transferred from his bed to a chair.</a:t>
            </a:r>
            <a:endParaRPr lang="en-US" b="1" dirty="0">
              <a:solidFill>
                <a:srgbClr val="956B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697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69725"/>
            <a:ext cx="7024744" cy="996651"/>
          </a:xfrm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Multiple choice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98" y="1478902"/>
            <a:ext cx="8135146" cy="4999326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2800" b="1" dirty="0" smtClean="0">
                <a:solidFill>
                  <a:srgbClr val="8F5201"/>
                </a:solidFill>
              </a:rPr>
              <a:t>Which 3 things are needed for communication to take place?</a:t>
            </a:r>
          </a:p>
          <a:p>
            <a:pPr marL="880110" lvl="1" indent="-514350">
              <a:buClr>
                <a:schemeClr val="accent6">
                  <a:lumMod val="75000"/>
                </a:schemeClr>
              </a:buClr>
              <a:buFont typeface="+mj-lt"/>
              <a:buAutoNum type="alphaLcPeriod"/>
            </a:pPr>
            <a:r>
              <a:rPr lang="en-US" sz="2600" b="1" dirty="0" smtClean="0">
                <a:solidFill>
                  <a:srgbClr val="8F5201"/>
                </a:solidFill>
              </a:rPr>
              <a:t>Signs, symbols, &amp; drawings</a:t>
            </a:r>
          </a:p>
          <a:p>
            <a:pPr marL="880110" lvl="1" indent="-514350">
              <a:buClr>
                <a:schemeClr val="accent6">
                  <a:lumMod val="75000"/>
                </a:schemeClr>
              </a:buClr>
              <a:buFont typeface="+mj-lt"/>
              <a:buAutoNum type="alphaLcPeriod"/>
            </a:pPr>
            <a:r>
              <a:rPr lang="en-US" sz="2600" b="1" dirty="0" smtClean="0">
                <a:solidFill>
                  <a:srgbClr val="8F5201"/>
                </a:solidFill>
              </a:rPr>
              <a:t>Sender, receiver, &amp; feedback</a:t>
            </a:r>
          </a:p>
          <a:p>
            <a:pPr marL="880110" lvl="1" indent="-514350">
              <a:buClr>
                <a:schemeClr val="accent6">
                  <a:lumMod val="75000"/>
                </a:schemeClr>
              </a:buClr>
              <a:buFont typeface="+mj-lt"/>
              <a:buAutoNum type="alphaLcPeriod"/>
            </a:pPr>
            <a:r>
              <a:rPr lang="en-US" sz="2600" b="1" dirty="0" smtClean="0">
                <a:solidFill>
                  <a:srgbClr val="8F5201"/>
                </a:solidFill>
              </a:rPr>
              <a:t>Supervisor, residents, &amp; family members</a:t>
            </a:r>
          </a:p>
          <a:p>
            <a:pPr marL="880110" lvl="1" indent="-514350">
              <a:buClr>
                <a:schemeClr val="accent6">
                  <a:lumMod val="75000"/>
                </a:schemeClr>
              </a:buClr>
              <a:buFont typeface="+mj-lt"/>
              <a:buAutoNum type="alphaLcPeriod"/>
            </a:pPr>
            <a:r>
              <a:rPr lang="en-US" sz="2600" b="1" dirty="0" smtClean="0">
                <a:solidFill>
                  <a:srgbClr val="8F5201"/>
                </a:solidFill>
              </a:rPr>
              <a:t>Loud voice, ability to speak, resident’s chart</a:t>
            </a:r>
            <a:endParaRPr lang="en-US" sz="2600" b="1" dirty="0">
              <a:solidFill>
                <a:srgbClr val="8F52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530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True or false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382450"/>
            <a:ext cx="8231608" cy="5095777"/>
          </a:xfrm>
        </p:spPr>
        <p:txBody>
          <a:bodyPr/>
          <a:lstStyle/>
          <a:p>
            <a:pPr marL="525780" indent="-457200">
              <a:buFont typeface="+mj-lt"/>
              <a:buAutoNum type="arabicPeriod" startAt="4"/>
            </a:pPr>
            <a:r>
              <a:rPr lang="en-US" b="1" dirty="0" smtClean="0">
                <a:solidFill>
                  <a:srgbClr val="956B43"/>
                </a:solidFill>
              </a:rPr>
              <a:t>____ Documentation of incidents helps protect the resident, employer, &amp; individual staff member.</a:t>
            </a:r>
          </a:p>
          <a:p>
            <a:pPr marL="525780" indent="-457200">
              <a:buFont typeface="+mj-lt"/>
              <a:buAutoNum type="arabicPeriod" startAt="4"/>
            </a:pPr>
            <a:r>
              <a:rPr lang="en-US" b="1" dirty="0" smtClean="0">
                <a:solidFill>
                  <a:srgbClr val="956B43"/>
                </a:solidFill>
              </a:rPr>
              <a:t>____ The information in an incident report is confidential.</a:t>
            </a:r>
          </a:p>
          <a:p>
            <a:pPr marL="525780" indent="-457200">
              <a:buFont typeface="+mj-lt"/>
              <a:buAutoNum type="arabicPeriod" startAt="4"/>
            </a:pPr>
            <a:r>
              <a:rPr lang="en-US" b="1" dirty="0" smtClean="0">
                <a:solidFill>
                  <a:srgbClr val="956B43"/>
                </a:solidFill>
              </a:rPr>
              <a:t>____ If you do not actually see an incident, but arrive after it has already occurred, you should document what you think happened.</a:t>
            </a:r>
          </a:p>
          <a:p>
            <a:pPr marL="525780" indent="-457200">
              <a:buFont typeface="+mj-lt"/>
              <a:buAutoNum type="arabicPeriod" startAt="4"/>
            </a:pPr>
            <a:r>
              <a:rPr lang="en-US" b="1" dirty="0" smtClean="0">
                <a:solidFill>
                  <a:srgbClr val="956B43"/>
                </a:solidFill>
              </a:rPr>
              <a:t>____ The documentation of an incident should include the name of the person responsible for the incident.</a:t>
            </a:r>
          </a:p>
          <a:p>
            <a:pPr marL="525780" indent="-457200">
              <a:buFont typeface="+mj-lt"/>
              <a:buAutoNum type="arabicPeriod" startAt="4"/>
            </a:pPr>
            <a:r>
              <a:rPr lang="en-US" b="1" dirty="0" smtClean="0">
                <a:solidFill>
                  <a:srgbClr val="956B43"/>
                </a:solidFill>
              </a:rPr>
              <a:t>____ Incident reports should be factual.</a:t>
            </a:r>
          </a:p>
        </p:txBody>
      </p:sp>
    </p:spTree>
    <p:extLst>
      <p:ext uri="{BB962C8B-B14F-4D97-AF65-F5344CB8AC3E}">
        <p14:creationId xmlns:p14="http://schemas.microsoft.com/office/powerpoint/2010/main" val="1165444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True or false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382450"/>
            <a:ext cx="8231608" cy="5095777"/>
          </a:xfrm>
        </p:spPr>
        <p:txBody>
          <a:bodyPr/>
          <a:lstStyle/>
          <a:p>
            <a:pPr marL="525780" indent="-457200">
              <a:buFont typeface="+mj-lt"/>
              <a:buAutoNum type="arabicPeriod" startAt="9"/>
            </a:pPr>
            <a:r>
              <a:rPr lang="en-US" b="1" dirty="0" smtClean="0">
                <a:solidFill>
                  <a:srgbClr val="956B43"/>
                </a:solidFill>
              </a:rPr>
              <a:t>____ It is inappropriate to make suggestions for improvement  in an incident report.</a:t>
            </a:r>
          </a:p>
          <a:p>
            <a:pPr marL="525780" indent="-457200">
              <a:buFont typeface="+mj-lt"/>
              <a:buAutoNum type="arabicPeriod" startAt="9"/>
            </a:pPr>
            <a:r>
              <a:rPr lang="en-US" b="1" dirty="0" smtClean="0">
                <a:solidFill>
                  <a:srgbClr val="956B43"/>
                </a:solidFill>
              </a:rPr>
              <a:t>____ Do not report an incident that makes you uncomfortable, unless you think it might be a direct threat to you.</a:t>
            </a:r>
          </a:p>
          <a:p>
            <a:pPr marL="525780" indent="-457200">
              <a:buFont typeface="+mj-lt"/>
              <a:buAutoNum type="arabicPeriod" startAt="9"/>
            </a:pPr>
            <a:r>
              <a:rPr lang="en-US" b="1" dirty="0" smtClean="0">
                <a:solidFill>
                  <a:srgbClr val="956B43"/>
                </a:solidFill>
              </a:rPr>
              <a:t>____ If you are injured on the job, you should file an incident report.</a:t>
            </a:r>
          </a:p>
        </p:txBody>
      </p:sp>
    </p:spTree>
    <p:extLst>
      <p:ext uri="{BB962C8B-B14F-4D97-AF65-F5344CB8AC3E}">
        <p14:creationId xmlns:p14="http://schemas.microsoft.com/office/powerpoint/2010/main" val="2955239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475" y="417950"/>
            <a:ext cx="8135145" cy="948426"/>
          </a:xfrm>
        </p:spPr>
        <p:txBody>
          <a:bodyPr>
            <a:normAutofit/>
          </a:bodyPr>
          <a:lstStyle/>
          <a:p>
            <a:r>
              <a:rPr lang="en-US" b="1" dirty="0" smtClean="0"/>
              <a:t>Telephone communication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476" y="1527126"/>
            <a:ext cx="8135145" cy="4935027"/>
          </a:xfrm>
        </p:spPr>
        <p:txBody>
          <a:bodyPr>
            <a:normAutofit fontScale="92500"/>
          </a:bodyPr>
          <a:lstStyle/>
          <a:p>
            <a:r>
              <a:rPr lang="en-US" sz="2600" b="1" dirty="0" smtClean="0"/>
              <a:t>Always identify the facility’s name &amp; your name when answering calls.  Be friendly &amp; professional.</a:t>
            </a:r>
          </a:p>
          <a:p>
            <a:r>
              <a:rPr lang="en-US" sz="2600" b="1" dirty="0" smtClean="0"/>
              <a:t>If you need to find the person the caller wishes to speak with, place the caller on hold after asking if it is okay to do so.</a:t>
            </a:r>
          </a:p>
          <a:p>
            <a:r>
              <a:rPr lang="en-US" sz="2600" b="1" dirty="0" smtClean="0"/>
              <a:t>If the caller has to leave a message, write it down &amp; repeat it to be sure you have the correct info.  A name, short message, &amp; number is all that is needed to return the call.</a:t>
            </a:r>
          </a:p>
          <a:p>
            <a:r>
              <a:rPr lang="en-US" sz="2600" b="1" dirty="0" smtClean="0"/>
              <a:t>Don’t give out any information about staff or residents.</a:t>
            </a:r>
          </a:p>
          <a:p>
            <a:r>
              <a:rPr lang="en-US" sz="2600" b="1" dirty="0" smtClean="0"/>
              <a:t>Thank the person for calling &amp; say goodbye.</a:t>
            </a:r>
          </a:p>
          <a:p>
            <a:endParaRPr lang="en-US" sz="2600" b="1" dirty="0" smtClean="0"/>
          </a:p>
        </p:txBody>
      </p:sp>
    </p:spTree>
    <p:extLst>
      <p:ext uri="{BB962C8B-B14F-4D97-AF65-F5344CB8AC3E}">
        <p14:creationId xmlns:p14="http://schemas.microsoft.com/office/powerpoint/2010/main" val="4025919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What’s wrong here?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382450"/>
            <a:ext cx="8231608" cy="5095777"/>
          </a:xfrm>
        </p:spPr>
        <p:txBody>
          <a:bodyPr/>
          <a:lstStyle/>
          <a:p>
            <a:pPr marL="582930" indent="-514350">
              <a:buFont typeface="+mj-lt"/>
              <a:buAutoNum type="arabicPeriod" startAt="4"/>
            </a:pPr>
            <a:r>
              <a:rPr lang="en-US" sz="2800" b="1" dirty="0" smtClean="0">
                <a:solidFill>
                  <a:srgbClr val="956B43"/>
                </a:solidFill>
              </a:rPr>
              <a:t>Answering a call at a facility:</a:t>
            </a:r>
          </a:p>
          <a:p>
            <a:pPr marL="365760" lvl="1" indent="0">
              <a:buNone/>
            </a:pPr>
            <a:endParaRPr lang="en-US" b="1" dirty="0" smtClean="0">
              <a:solidFill>
                <a:srgbClr val="956B43"/>
              </a:solidFill>
            </a:endParaRPr>
          </a:p>
          <a:p>
            <a:pPr marL="365760" lvl="1" indent="0">
              <a:buNone/>
            </a:pPr>
            <a:r>
              <a:rPr lang="en-US" sz="2400" b="1" dirty="0" smtClean="0">
                <a:solidFill>
                  <a:srgbClr val="6F9500"/>
                </a:solidFill>
              </a:rPr>
              <a:t>Hello?  Who?  Moxie </a:t>
            </a:r>
            <a:r>
              <a:rPr lang="en-US" sz="2400" b="1" dirty="0" err="1" smtClean="0">
                <a:solidFill>
                  <a:srgbClr val="6F9500"/>
                </a:solidFill>
              </a:rPr>
              <a:t>McMann</a:t>
            </a:r>
            <a:r>
              <a:rPr lang="en-US" sz="2400" b="1" dirty="0" smtClean="0">
                <a:solidFill>
                  <a:srgbClr val="6F9500"/>
                </a:solidFill>
              </a:rPr>
              <a:t>?  No, she can’t come to the phone right now.  She’s on her break outside smoking a cigarette.  Who’s calling?</a:t>
            </a:r>
          </a:p>
          <a:p>
            <a:pPr marL="365760" lvl="1" indent="0">
              <a:buNone/>
            </a:pPr>
            <a:endParaRPr lang="en-US" sz="2400" b="1" dirty="0">
              <a:solidFill>
                <a:srgbClr val="6F9500"/>
              </a:solidFill>
            </a:endParaRPr>
          </a:p>
          <a:p>
            <a:pPr marL="365760" lvl="1" indent="0">
              <a:buNone/>
            </a:pPr>
            <a:r>
              <a:rPr lang="en-US" sz="2400" b="1" dirty="0" smtClean="0">
                <a:solidFill>
                  <a:srgbClr val="6F9500"/>
                </a:solidFill>
              </a:rPr>
              <a:t>And your number?</a:t>
            </a:r>
          </a:p>
          <a:p>
            <a:pPr marL="365760" lvl="1" indent="0">
              <a:buNone/>
            </a:pPr>
            <a:endParaRPr lang="en-US" sz="2400" b="1" dirty="0" smtClean="0">
              <a:solidFill>
                <a:srgbClr val="6F9500"/>
              </a:solidFill>
            </a:endParaRPr>
          </a:p>
          <a:p>
            <a:pPr marL="365760" lvl="1" indent="0">
              <a:buNone/>
            </a:pPr>
            <a:r>
              <a:rPr lang="en-US" sz="2400" b="1" dirty="0" smtClean="0">
                <a:solidFill>
                  <a:srgbClr val="6F9500"/>
                </a:solidFill>
              </a:rPr>
              <a:t>Can I tell her what this is about?</a:t>
            </a:r>
          </a:p>
          <a:p>
            <a:pPr marL="365760" lvl="1" indent="0">
              <a:buNone/>
            </a:pPr>
            <a:endParaRPr lang="en-US" sz="2400" b="1" dirty="0" smtClean="0">
              <a:solidFill>
                <a:srgbClr val="6F9500"/>
              </a:solidFill>
            </a:endParaRPr>
          </a:p>
          <a:p>
            <a:pPr marL="365760" lvl="1" indent="0">
              <a:buNone/>
            </a:pPr>
            <a:r>
              <a:rPr lang="en-US" sz="2400" b="1" dirty="0" smtClean="0">
                <a:solidFill>
                  <a:srgbClr val="6F9500"/>
                </a:solidFill>
              </a:rPr>
              <a:t>Okay.  I’ll give her the message.  Goodbye.</a:t>
            </a:r>
          </a:p>
        </p:txBody>
      </p:sp>
    </p:spTree>
    <p:extLst>
      <p:ext uri="{BB962C8B-B14F-4D97-AF65-F5344CB8AC3E}">
        <p14:creationId xmlns:p14="http://schemas.microsoft.com/office/powerpoint/2010/main" val="3685420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475" y="417950"/>
            <a:ext cx="8135145" cy="707301"/>
          </a:xfrm>
        </p:spPr>
        <p:txBody>
          <a:bodyPr>
            <a:normAutofit/>
          </a:bodyPr>
          <a:lstStyle/>
          <a:p>
            <a:r>
              <a:rPr lang="en-US" b="1" dirty="0" smtClean="0"/>
              <a:t>Call systems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476" y="1269926"/>
            <a:ext cx="8135145" cy="5192227"/>
          </a:xfrm>
        </p:spPr>
        <p:txBody>
          <a:bodyPr>
            <a:normAutofit/>
          </a:bodyPr>
          <a:lstStyle/>
          <a:p>
            <a:r>
              <a:rPr lang="en-US" sz="2600" b="1" dirty="0" smtClean="0"/>
              <a:t>Long term care facilities are required to have call systems, so that residents can call for help whenever they need it.</a:t>
            </a:r>
          </a:p>
          <a:p>
            <a:r>
              <a:rPr lang="en-US" sz="2600" b="1" dirty="0" smtClean="0"/>
              <a:t>Call lights are in resident rooms &amp; bathrooms.</a:t>
            </a:r>
          </a:p>
          <a:p>
            <a:r>
              <a:rPr lang="en-US" sz="2600" b="1" dirty="0" smtClean="0"/>
              <a:t>When the button is pushed (or string pulled), a signal light usually goes on outside the room &amp; a sound can be heard in the nurse’s station.</a:t>
            </a:r>
          </a:p>
          <a:p>
            <a:r>
              <a:rPr lang="en-US" sz="2600" b="1" dirty="0" smtClean="0"/>
              <a:t>Always respond immediately.  It may be an emergency.</a:t>
            </a:r>
          </a:p>
          <a:p>
            <a:r>
              <a:rPr lang="en-US" sz="2600" b="1" dirty="0" smtClean="0"/>
              <a:t>Always check that a resident can reach the signal &amp; knows how to use it before leaving the room.</a:t>
            </a:r>
          </a:p>
          <a:p>
            <a:endParaRPr lang="en-US" sz="2600" b="1" dirty="0" smtClean="0"/>
          </a:p>
        </p:txBody>
      </p:sp>
    </p:spTree>
    <p:extLst>
      <p:ext uri="{BB962C8B-B14F-4D97-AF65-F5344CB8AC3E}">
        <p14:creationId xmlns:p14="http://schemas.microsoft.com/office/powerpoint/2010/main" val="211424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Multiple Choice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189552"/>
            <a:ext cx="8231608" cy="5288676"/>
          </a:xfrm>
        </p:spPr>
        <p:txBody>
          <a:bodyPr/>
          <a:lstStyle/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</a:rPr>
              <a:t>How do residents signal staff that they need help?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By calling out their names as they see them.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By calling the nurses’ station by phone.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By using a signal light or call light.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By calling family members on the telephone.</a:t>
            </a:r>
          </a:p>
          <a:p>
            <a:pPr marL="525780" indent="-457200">
              <a:buFont typeface="+mj-lt"/>
              <a:buAutoNum type="arabicPeriod"/>
            </a:pPr>
            <a:endParaRPr lang="en-US" b="1" dirty="0" smtClean="0">
              <a:solidFill>
                <a:srgbClr val="956B43"/>
              </a:solidFill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956B43"/>
                </a:solidFill>
              </a:rPr>
              <a:t>When is it acceptable to ignore a call light?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When you have just left the resident’s room.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When you are very busy.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When the  resident signaling is not assigned to you.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b="1" dirty="0" smtClean="0">
                <a:solidFill>
                  <a:srgbClr val="956B43"/>
                </a:solidFill>
              </a:rPr>
              <a:t>Never.</a:t>
            </a:r>
            <a:endParaRPr lang="en-US" b="1" dirty="0">
              <a:solidFill>
                <a:srgbClr val="956B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204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5800"/>
            <a:ext cx="7024744" cy="803751"/>
          </a:xfrm>
        </p:spPr>
        <p:txBody>
          <a:bodyPr/>
          <a:lstStyle/>
          <a:p>
            <a:r>
              <a:rPr lang="en-US" b="1" dirty="0" smtClean="0">
                <a:solidFill>
                  <a:srgbClr val="956B43"/>
                </a:solidFill>
              </a:rPr>
              <a:t>Multiple Choice</a:t>
            </a:r>
            <a:endParaRPr lang="en-US" b="1" dirty="0">
              <a:solidFill>
                <a:srgbClr val="956B4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090" y="1382450"/>
            <a:ext cx="8231608" cy="5095777"/>
          </a:xfrm>
        </p:spPr>
        <p:txBody>
          <a:bodyPr/>
          <a:lstStyle/>
          <a:p>
            <a:pPr marL="525780" indent="-457200">
              <a:buFont typeface="+mj-lt"/>
              <a:buAutoNum type="arabicPeriod" startAt="3"/>
            </a:pPr>
            <a:r>
              <a:rPr lang="en-US" sz="2800" b="1" dirty="0" smtClean="0">
                <a:solidFill>
                  <a:srgbClr val="956B43"/>
                </a:solidFill>
              </a:rPr>
              <a:t>Call lights should be placed</a:t>
            </a:r>
          </a:p>
          <a:p>
            <a:pPr marL="822960" lvl="1" indent="-457200">
              <a:buFont typeface="+mj-lt"/>
              <a:buAutoNum type="alphaLcPeriod"/>
            </a:pPr>
            <a:endParaRPr lang="en-US" b="1" dirty="0" smtClean="0">
              <a:solidFill>
                <a:srgbClr val="956B43"/>
              </a:solidFill>
            </a:endParaRPr>
          </a:p>
          <a:p>
            <a:pPr marL="822960" lvl="1" indent="-457200">
              <a:buFont typeface="+mj-lt"/>
              <a:buAutoNum type="alphaLcPeriod"/>
            </a:pPr>
            <a:r>
              <a:rPr lang="en-US" sz="2400" b="1" dirty="0" smtClean="0">
                <a:solidFill>
                  <a:srgbClr val="956B43"/>
                </a:solidFill>
              </a:rPr>
              <a:t>Near the door of the resident’s room.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sz="2400" b="1" dirty="0" smtClean="0">
                <a:solidFill>
                  <a:srgbClr val="956B43"/>
                </a:solidFill>
              </a:rPr>
              <a:t>In a common area of the floor.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sz="2400" b="1" dirty="0" smtClean="0">
                <a:solidFill>
                  <a:srgbClr val="956B43"/>
                </a:solidFill>
              </a:rPr>
              <a:t>Within reach of the resident.</a:t>
            </a:r>
          </a:p>
          <a:p>
            <a:pPr marL="822960" lvl="1" indent="-457200">
              <a:buFont typeface="+mj-lt"/>
              <a:buAutoNum type="alphaLcPeriod"/>
            </a:pPr>
            <a:r>
              <a:rPr lang="en-US" sz="2400" b="1" dirty="0" smtClean="0">
                <a:solidFill>
                  <a:srgbClr val="956B43"/>
                </a:solidFill>
              </a:rPr>
              <a:t>In any location that is convenient.</a:t>
            </a:r>
            <a:endParaRPr lang="en-US" sz="2400" b="1" dirty="0">
              <a:solidFill>
                <a:srgbClr val="956B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611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01876"/>
            <a:ext cx="7024744" cy="884126"/>
          </a:xfrm>
        </p:spPr>
        <p:txBody>
          <a:bodyPr/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98" y="1446752"/>
            <a:ext cx="8135146" cy="5063626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 startAt="2"/>
            </a:pPr>
            <a:r>
              <a:rPr lang="en-US" sz="2800" b="1" dirty="0" smtClean="0">
                <a:solidFill>
                  <a:srgbClr val="8F5201"/>
                </a:solidFill>
              </a:rPr>
              <a:t>The 3 step process of communication occurs</a:t>
            </a:r>
          </a:p>
          <a:p>
            <a:pPr marL="880110" lvl="1" indent="-514350">
              <a:buClr>
                <a:schemeClr val="accent6">
                  <a:lumMod val="75000"/>
                </a:schemeClr>
              </a:buClr>
              <a:buFont typeface="+mj-lt"/>
              <a:buAutoNum type="alphaLcPeriod"/>
            </a:pPr>
            <a:r>
              <a:rPr lang="en-US" sz="2600" b="1" dirty="0" smtClean="0">
                <a:solidFill>
                  <a:srgbClr val="8F5201"/>
                </a:solidFill>
              </a:rPr>
              <a:t>Only once.</a:t>
            </a:r>
          </a:p>
          <a:p>
            <a:pPr marL="880110" lvl="1" indent="-514350">
              <a:buClr>
                <a:schemeClr val="accent6">
                  <a:lumMod val="75000"/>
                </a:schemeClr>
              </a:buClr>
              <a:buFont typeface="+mj-lt"/>
              <a:buAutoNum type="alphaLcPeriod"/>
            </a:pPr>
            <a:r>
              <a:rPr lang="en-US" sz="2600" b="1" dirty="0" smtClean="0">
                <a:solidFill>
                  <a:srgbClr val="8F5201"/>
                </a:solidFill>
              </a:rPr>
              <a:t>Over &amp; over.</a:t>
            </a:r>
          </a:p>
          <a:p>
            <a:pPr marL="880110" lvl="1" indent="-514350">
              <a:buClr>
                <a:schemeClr val="accent6">
                  <a:lumMod val="75000"/>
                </a:schemeClr>
              </a:buClr>
              <a:buFont typeface="+mj-lt"/>
              <a:buAutoNum type="alphaLcPeriod"/>
            </a:pPr>
            <a:r>
              <a:rPr lang="en-US" sz="2600" b="1" dirty="0" smtClean="0">
                <a:solidFill>
                  <a:srgbClr val="8F5201"/>
                </a:solidFill>
              </a:rPr>
              <a:t>Only in formal meetings with the care team.</a:t>
            </a:r>
          </a:p>
          <a:p>
            <a:pPr marL="880110" lvl="1" indent="-514350">
              <a:buClr>
                <a:schemeClr val="accent6">
                  <a:lumMod val="75000"/>
                </a:schemeClr>
              </a:buClr>
              <a:buFont typeface="+mj-lt"/>
              <a:buAutoNum type="alphaLcPeriod"/>
            </a:pPr>
            <a:r>
              <a:rPr lang="en-US" sz="2600" b="1" dirty="0" smtClean="0">
                <a:solidFill>
                  <a:srgbClr val="8F5201"/>
                </a:solidFill>
              </a:rPr>
              <a:t>In a different order every time.</a:t>
            </a:r>
          </a:p>
          <a:p>
            <a:pPr marL="582930" indent="-514350">
              <a:buClr>
                <a:schemeClr val="accent6">
                  <a:lumMod val="75000"/>
                </a:schemeClr>
              </a:buClr>
              <a:buFont typeface="+mj-lt"/>
              <a:buAutoNum type="arabicPeriod" startAt="2"/>
            </a:pPr>
            <a:r>
              <a:rPr lang="en-US" sz="2800" b="1" dirty="0" smtClean="0">
                <a:solidFill>
                  <a:srgbClr val="8F5201"/>
                </a:solidFill>
              </a:rPr>
              <a:t>Which is an example of nonverbal communication?</a:t>
            </a:r>
          </a:p>
          <a:p>
            <a:pPr marL="880110" lvl="1" indent="-514350">
              <a:buClr>
                <a:schemeClr val="accent6">
                  <a:lumMod val="75000"/>
                </a:schemeClr>
              </a:buClr>
              <a:buFont typeface="+mj-lt"/>
              <a:buAutoNum type="alphaLcPeriod"/>
            </a:pPr>
            <a:r>
              <a:rPr lang="en-US" sz="2600" b="1" dirty="0" smtClean="0">
                <a:solidFill>
                  <a:srgbClr val="8F5201"/>
                </a:solidFill>
              </a:rPr>
              <a:t>Asking for a glass of water.</a:t>
            </a:r>
          </a:p>
          <a:p>
            <a:pPr marL="880110" lvl="1" indent="-514350">
              <a:buClr>
                <a:schemeClr val="accent6">
                  <a:lumMod val="75000"/>
                </a:schemeClr>
              </a:buClr>
              <a:buFont typeface="+mj-lt"/>
              <a:buAutoNum type="alphaLcPeriod"/>
            </a:pPr>
            <a:r>
              <a:rPr lang="en-US" sz="2600" b="1" dirty="0" smtClean="0">
                <a:solidFill>
                  <a:srgbClr val="8F5201"/>
                </a:solidFill>
              </a:rPr>
              <a:t>Pointing to a glass of water.</a:t>
            </a:r>
          </a:p>
        </p:txBody>
      </p:sp>
    </p:spTree>
    <p:extLst>
      <p:ext uri="{BB962C8B-B14F-4D97-AF65-F5344CB8AC3E}">
        <p14:creationId xmlns:p14="http://schemas.microsoft.com/office/powerpoint/2010/main" val="1711963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01875"/>
            <a:ext cx="7024744" cy="81982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98" y="2121900"/>
            <a:ext cx="8135146" cy="4388477"/>
          </a:xfrm>
        </p:spPr>
        <p:txBody>
          <a:bodyPr>
            <a:normAutofit/>
          </a:bodyPr>
          <a:lstStyle/>
          <a:p>
            <a:pPr marL="582930" indent="-514350">
              <a:buClr>
                <a:schemeClr val="accent5"/>
              </a:buClr>
              <a:buFont typeface="+mj-lt"/>
              <a:buAutoNum type="arabicPeriod" startAt="4"/>
            </a:pPr>
            <a:r>
              <a:rPr lang="en-US" sz="2800" b="1" dirty="0" smtClean="0">
                <a:solidFill>
                  <a:srgbClr val="8F5201"/>
                </a:solidFill>
              </a:rPr>
              <a:t>Types of verbal communication include</a:t>
            </a:r>
          </a:p>
          <a:p>
            <a:pPr marL="880110" lvl="1" indent="-514350">
              <a:buClr>
                <a:schemeClr val="accent5"/>
              </a:buClr>
              <a:buFont typeface="+mj-lt"/>
              <a:buAutoNum type="alphaLcPeriod"/>
            </a:pPr>
            <a:endParaRPr lang="en-US" b="1" dirty="0" smtClean="0">
              <a:solidFill>
                <a:srgbClr val="8F5201"/>
              </a:solidFill>
            </a:endParaRPr>
          </a:p>
          <a:p>
            <a:pPr marL="822960" lvl="1" indent="-457200">
              <a:buClr>
                <a:schemeClr val="accent5"/>
              </a:buClr>
              <a:buFont typeface="+mj-lt"/>
              <a:buAutoNum type="alphaLcPeriod"/>
            </a:pPr>
            <a:r>
              <a:rPr lang="en-US" sz="2400" b="1" dirty="0" smtClean="0">
                <a:solidFill>
                  <a:srgbClr val="8F5201"/>
                </a:solidFill>
              </a:rPr>
              <a:t>Facial expressions</a:t>
            </a:r>
          </a:p>
          <a:p>
            <a:pPr marL="880110" lvl="1" indent="-514350">
              <a:buClr>
                <a:schemeClr val="accent5"/>
              </a:buClr>
              <a:buFont typeface="+mj-lt"/>
              <a:buAutoNum type="alphaLcPeriod"/>
            </a:pPr>
            <a:r>
              <a:rPr lang="en-US" sz="2400" b="1" dirty="0" smtClean="0">
                <a:solidFill>
                  <a:srgbClr val="8F5201"/>
                </a:solidFill>
              </a:rPr>
              <a:t>Nodding your head</a:t>
            </a:r>
          </a:p>
          <a:p>
            <a:pPr marL="880110" lvl="1" indent="-514350">
              <a:buClr>
                <a:schemeClr val="accent5"/>
              </a:buClr>
              <a:buFont typeface="+mj-lt"/>
              <a:buAutoNum type="alphaLcPeriod"/>
            </a:pPr>
            <a:r>
              <a:rPr lang="en-US" sz="2400" b="1" dirty="0" smtClean="0">
                <a:solidFill>
                  <a:srgbClr val="8F5201"/>
                </a:solidFill>
              </a:rPr>
              <a:t>Speaking</a:t>
            </a:r>
          </a:p>
          <a:p>
            <a:pPr marL="880110" lvl="1" indent="-514350">
              <a:buClr>
                <a:schemeClr val="accent5"/>
              </a:buClr>
              <a:buFont typeface="+mj-lt"/>
              <a:buAutoNum type="alphaLcPeriod"/>
            </a:pPr>
            <a:r>
              <a:rPr lang="en-US" sz="2400" b="1" dirty="0" smtClean="0">
                <a:solidFill>
                  <a:srgbClr val="8F5201"/>
                </a:solidFill>
              </a:rPr>
              <a:t>Shrugging your shoulders</a:t>
            </a:r>
          </a:p>
        </p:txBody>
      </p:sp>
    </p:spTree>
    <p:extLst>
      <p:ext uri="{BB962C8B-B14F-4D97-AF65-F5344CB8AC3E}">
        <p14:creationId xmlns:p14="http://schemas.microsoft.com/office/powerpoint/2010/main" val="3439482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01875"/>
            <a:ext cx="7024744" cy="81982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98" y="1639650"/>
            <a:ext cx="8135146" cy="4870727"/>
          </a:xfrm>
        </p:spPr>
        <p:txBody>
          <a:bodyPr>
            <a:normAutofit/>
          </a:bodyPr>
          <a:lstStyle/>
          <a:p>
            <a:pPr marL="582930" indent="-514350">
              <a:buClr>
                <a:schemeClr val="accent5"/>
              </a:buClr>
              <a:buFont typeface="+mj-lt"/>
              <a:buAutoNum type="arabicPeriod" startAt="5"/>
            </a:pPr>
            <a:r>
              <a:rPr lang="en-US" b="1" dirty="0" smtClean="0">
                <a:solidFill>
                  <a:srgbClr val="8F5201"/>
                </a:solidFill>
              </a:rPr>
              <a:t>Which is an example of confusing/conflicting message?</a:t>
            </a:r>
          </a:p>
          <a:p>
            <a:pPr marL="880110" lvl="1" indent="-514350">
              <a:buClr>
                <a:schemeClr val="accent5"/>
              </a:buClr>
              <a:buFont typeface="+mj-lt"/>
              <a:buAutoNum type="alphaLcPeriod"/>
            </a:pPr>
            <a:endParaRPr lang="en-US" b="1" dirty="0" smtClean="0">
              <a:solidFill>
                <a:srgbClr val="8F5201"/>
              </a:solidFill>
            </a:endParaRPr>
          </a:p>
          <a:p>
            <a:pPr marL="880110" lvl="1" indent="-514350">
              <a:buClr>
                <a:schemeClr val="accent5"/>
              </a:buClr>
              <a:buFont typeface="+mj-lt"/>
              <a:buAutoNum type="alphaLcPeriod"/>
            </a:pPr>
            <a:r>
              <a:rPr lang="en-US" b="1" dirty="0" smtClean="0">
                <a:solidFill>
                  <a:srgbClr val="8F5201"/>
                </a:solidFill>
              </a:rPr>
              <a:t>Mr. Carter is smiling and tells you he is excited that his daughter is coming for a visit.</a:t>
            </a:r>
          </a:p>
          <a:p>
            <a:pPr marL="880110" lvl="1" indent="-514350">
              <a:buClr>
                <a:schemeClr val="accent5"/>
              </a:buClr>
              <a:buFont typeface="+mj-lt"/>
              <a:buAutoNum type="alphaLcPeriod"/>
            </a:pPr>
            <a:r>
              <a:rPr lang="en-US" b="1" dirty="0" smtClean="0">
                <a:solidFill>
                  <a:srgbClr val="8F5201"/>
                </a:solidFill>
              </a:rPr>
              <a:t>Mrs. Sanchez looks like she’s in pain &amp; tells you her back is bothering her.</a:t>
            </a:r>
          </a:p>
          <a:p>
            <a:pPr marL="880110" lvl="1" indent="-514350">
              <a:buClr>
                <a:schemeClr val="accent5"/>
              </a:buClr>
              <a:buFont typeface="+mj-lt"/>
              <a:buAutoNum type="alphaLcPeriod"/>
            </a:pPr>
            <a:r>
              <a:rPr lang="en-US" b="1" dirty="0" smtClean="0">
                <a:solidFill>
                  <a:srgbClr val="8F5201"/>
                </a:solidFill>
              </a:rPr>
              <a:t>Ms. Jones agrees when you comment about a nice day, but looks angry.</a:t>
            </a:r>
          </a:p>
          <a:p>
            <a:pPr marL="880110" lvl="1" indent="-514350">
              <a:buClr>
                <a:schemeClr val="accent5"/>
              </a:buClr>
              <a:buFont typeface="+mj-lt"/>
              <a:buAutoNum type="alphaLcPeriod"/>
            </a:pPr>
            <a:r>
              <a:rPr lang="en-US" b="1" dirty="0" smtClean="0">
                <a:solidFill>
                  <a:srgbClr val="8F5201"/>
                </a:solidFill>
              </a:rPr>
              <a:t>Mr. Lee won’t watch his favorite TV show &amp; says he is a little depressed.</a:t>
            </a:r>
          </a:p>
          <a:p>
            <a:pPr marL="880110" lvl="1" indent="-514350">
              <a:buClr>
                <a:schemeClr val="accent5"/>
              </a:buClr>
              <a:buFont typeface="+mj-lt"/>
              <a:buAutoNum type="alphaLcPeriod"/>
            </a:pPr>
            <a:endParaRPr lang="en-US" b="1" dirty="0" smtClean="0">
              <a:solidFill>
                <a:srgbClr val="8F52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682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01875"/>
            <a:ext cx="7024744" cy="81982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98" y="1639650"/>
            <a:ext cx="8135146" cy="4870727"/>
          </a:xfrm>
        </p:spPr>
        <p:txBody>
          <a:bodyPr>
            <a:normAutofit/>
          </a:bodyPr>
          <a:lstStyle/>
          <a:p>
            <a:pPr marL="582930" indent="-514350">
              <a:buClr>
                <a:schemeClr val="accent5"/>
              </a:buClr>
              <a:buFont typeface="+mj-lt"/>
              <a:buAutoNum type="arabicPeriod" startAt="6"/>
            </a:pPr>
            <a:r>
              <a:rPr lang="en-US" b="1" dirty="0" smtClean="0">
                <a:solidFill>
                  <a:srgbClr val="8F5201"/>
                </a:solidFill>
              </a:rPr>
              <a:t>How would you clarify the previous confusing/conflicting message?</a:t>
            </a:r>
          </a:p>
          <a:p>
            <a:pPr marL="880110" lvl="1" indent="-514350">
              <a:buClr>
                <a:schemeClr val="accent5"/>
              </a:buClr>
              <a:buFont typeface="+mj-lt"/>
              <a:buAutoNum type="alphaLcPeriod"/>
            </a:pPr>
            <a:endParaRPr lang="en-US" b="1" dirty="0" smtClean="0">
              <a:solidFill>
                <a:srgbClr val="8F5201"/>
              </a:solidFill>
            </a:endParaRPr>
          </a:p>
          <a:p>
            <a:pPr marL="880110" lvl="1" indent="-514350">
              <a:buClr>
                <a:schemeClr val="accent5"/>
              </a:buClr>
              <a:buFont typeface="+mj-lt"/>
              <a:buAutoNum type="alphaLcPeriod"/>
            </a:pPr>
            <a:r>
              <a:rPr lang="en-US" b="1" dirty="0" smtClean="0">
                <a:solidFill>
                  <a:srgbClr val="8F5201"/>
                </a:solidFill>
              </a:rPr>
              <a:t>Tell the person that you know he/she is not telling the truth.</a:t>
            </a:r>
          </a:p>
          <a:p>
            <a:pPr marL="880110" lvl="1" indent="-514350">
              <a:buClr>
                <a:schemeClr val="accent5"/>
              </a:buClr>
              <a:buFont typeface="+mj-lt"/>
              <a:buAutoNum type="alphaLcPeriod"/>
            </a:pPr>
            <a:r>
              <a:rPr lang="en-US" b="1" dirty="0" smtClean="0">
                <a:solidFill>
                  <a:srgbClr val="8F5201"/>
                </a:solidFill>
              </a:rPr>
              <a:t>Ignore the conflicting message, just accept what the person has told you.</a:t>
            </a:r>
          </a:p>
          <a:p>
            <a:pPr marL="880110" lvl="1" indent="-514350">
              <a:buClr>
                <a:schemeClr val="accent5"/>
              </a:buClr>
              <a:buFont typeface="+mj-lt"/>
              <a:buAutoNum type="alphaLcPeriod"/>
            </a:pPr>
            <a:r>
              <a:rPr lang="en-US" b="1" dirty="0" smtClean="0">
                <a:solidFill>
                  <a:srgbClr val="8F5201"/>
                </a:solidFill>
              </a:rPr>
              <a:t>Ask the person to repeat what he/she just said.</a:t>
            </a:r>
          </a:p>
          <a:p>
            <a:pPr marL="880110" lvl="1" indent="-514350">
              <a:buClr>
                <a:schemeClr val="accent5"/>
              </a:buClr>
              <a:buFont typeface="+mj-lt"/>
              <a:buAutoNum type="alphaLcPeriod"/>
            </a:pPr>
            <a:r>
              <a:rPr lang="en-US" b="1" dirty="0" smtClean="0">
                <a:solidFill>
                  <a:srgbClr val="8F5201"/>
                </a:solidFill>
              </a:rPr>
              <a:t>State what you observed &amp; asked if the observation is correct.</a:t>
            </a:r>
          </a:p>
          <a:p>
            <a:pPr marL="880110" lvl="1" indent="-514350">
              <a:buClr>
                <a:schemeClr val="accent5"/>
              </a:buClr>
              <a:buFont typeface="+mj-lt"/>
              <a:buAutoNum type="alphaLcPeriod"/>
            </a:pPr>
            <a:endParaRPr lang="en-US" b="1" dirty="0" smtClean="0">
              <a:solidFill>
                <a:srgbClr val="8F52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1818</TotalTime>
  <Words>3367</Words>
  <Application>Microsoft Macintosh PowerPoint</Application>
  <PresentationFormat>On-screen Show (4:3)</PresentationFormat>
  <Paragraphs>457</Paragraphs>
  <Slides>56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Austin</vt:lpstr>
      <vt:lpstr>Communication &amp; Cultural Diversity</vt:lpstr>
      <vt:lpstr>Verbal &amp; Nonverbal Communication</vt:lpstr>
      <vt:lpstr>Verbal &amp; Nonverbal Communication</vt:lpstr>
      <vt:lpstr>Verbal &amp; Nonverbal Communication</vt:lpstr>
      <vt:lpstr>Multiple choice</vt:lpstr>
      <vt:lpstr>Multiple choice</vt:lpstr>
      <vt:lpstr>Multiple choice</vt:lpstr>
      <vt:lpstr>Multiple choice</vt:lpstr>
      <vt:lpstr>Multiple choice</vt:lpstr>
      <vt:lpstr>Short answer- Indicate whether the behavior sends a positive (P) or negative (N) message.</vt:lpstr>
      <vt:lpstr>Cultural diversity</vt:lpstr>
      <vt:lpstr>Cultural diversity</vt:lpstr>
      <vt:lpstr>Matching</vt:lpstr>
      <vt:lpstr>Barriers to communication</vt:lpstr>
      <vt:lpstr>Barriers to communication</vt:lpstr>
      <vt:lpstr>Barriers to communication</vt:lpstr>
      <vt:lpstr>Barriers to communication</vt:lpstr>
      <vt:lpstr>Accurate &amp; effective communication</vt:lpstr>
      <vt:lpstr>Accurate &amp;  effective communication</vt:lpstr>
      <vt:lpstr>Accurate &amp;  effective communication</vt:lpstr>
      <vt:lpstr>Accurate &amp;  effective communication</vt:lpstr>
      <vt:lpstr>Accurate &amp;  effective communication</vt:lpstr>
      <vt:lpstr>Multiple Choice</vt:lpstr>
      <vt:lpstr>Multiple Choice</vt:lpstr>
      <vt:lpstr>Multiple Choice</vt:lpstr>
      <vt:lpstr>Multiple Choice</vt:lpstr>
      <vt:lpstr>Multiple Choice</vt:lpstr>
      <vt:lpstr>Observe &amp; report accurately</vt:lpstr>
      <vt:lpstr>Observe &amp; report accurately</vt:lpstr>
      <vt:lpstr>Short answer- Indicate whether each observation is objective (O) or subjective (S).</vt:lpstr>
      <vt:lpstr>Observe &amp; report accurately</vt:lpstr>
      <vt:lpstr>Observe &amp; report accurately</vt:lpstr>
      <vt:lpstr>Observe &amp; report accurately</vt:lpstr>
      <vt:lpstr>Multiple Choice</vt:lpstr>
      <vt:lpstr>Multiple Choice</vt:lpstr>
      <vt:lpstr>Multiple Choice</vt:lpstr>
      <vt:lpstr>Multiple Choice</vt:lpstr>
      <vt:lpstr>Medical records  are legal documents</vt:lpstr>
      <vt:lpstr>Charting guidelines</vt:lpstr>
      <vt:lpstr>Charting guidelines</vt:lpstr>
      <vt:lpstr>Multiple Choice</vt:lpstr>
      <vt:lpstr>Multiple Choice</vt:lpstr>
      <vt:lpstr>Charting guidelines</vt:lpstr>
      <vt:lpstr>Convert to military time</vt:lpstr>
      <vt:lpstr>Incident reporting &amp; recording</vt:lpstr>
      <vt:lpstr>Incident reporting &amp; recording</vt:lpstr>
      <vt:lpstr>Incident reporting &amp; recording</vt:lpstr>
      <vt:lpstr>Multiple Choice</vt:lpstr>
      <vt:lpstr>Multiple Choice</vt:lpstr>
      <vt:lpstr>True or false</vt:lpstr>
      <vt:lpstr>True or false</vt:lpstr>
      <vt:lpstr>Telephone communication</vt:lpstr>
      <vt:lpstr>What’s wrong here?</vt:lpstr>
      <vt:lpstr>Call systems</vt:lpstr>
      <vt:lpstr>Multiple Choice</vt:lpstr>
      <vt:lpstr>Multiple Choice</vt:lpstr>
    </vt:vector>
  </TitlesOfParts>
  <Company>Bartlett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&amp; Cultural Diversity</dc:title>
  <dc:creator>Marcia DeHaan</dc:creator>
  <cp:lastModifiedBy>Marcia DeHaan</cp:lastModifiedBy>
  <cp:revision>40</cp:revision>
  <dcterms:created xsi:type="dcterms:W3CDTF">2011-07-26T14:33:01Z</dcterms:created>
  <dcterms:modified xsi:type="dcterms:W3CDTF">2011-07-27T21:31:06Z</dcterms:modified>
</cp:coreProperties>
</file>